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xlsx" ContentType="application/vnd.openxmlformats-officedocument.spreadsheetml.sheet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9.xml" ContentType="application/vnd.openxmlformats-officedocument.presentationml.notesSlide+xml"/>
  <Override PartName="/ppt/charts/chart3.xml" ContentType="application/vnd.openxmlformats-officedocument.drawingml.chart+xml"/>
  <Override PartName="/ppt/theme/themeOverride1.xml" ContentType="application/vnd.openxmlformats-officedocument.themeOverride+xml"/>
  <Override PartName="/ppt/charts/chart4.xml" ContentType="application/vnd.openxmlformats-officedocument.drawingml.chart+xml"/>
  <Override PartName="/ppt/theme/themeOverride2.xml" ContentType="application/vnd.openxmlformats-officedocument.themeOverride+xml"/>
  <Override PartName="/ppt/notesSlides/notesSlide10.xml" ContentType="application/vnd.openxmlformats-officedocument.presentationml.notesSlid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notesSlides/notesSlide11.xml" ContentType="application/vnd.openxmlformats-officedocument.presentationml.notesSlid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notesSlides/notesSlide12.xml" ContentType="application/vnd.openxmlformats-officedocument.presentationml.notesSlide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notesSlides/notesSlide13.xml" ContentType="application/vnd.openxmlformats-officedocument.presentationml.notesSlide+xml"/>
  <Override PartName="/ppt/charts/chart11.xml" ContentType="application/vnd.openxmlformats-officedocument.drawingml.chart+xml"/>
  <Override PartName="/ppt/theme/themeOverride3.xml" ContentType="application/vnd.openxmlformats-officedocument.themeOverride+xml"/>
  <Override PartName="/ppt/charts/chart12.xml" ContentType="application/vnd.openxmlformats-officedocument.drawingml.chart+xml"/>
  <Override PartName="/ppt/theme/themeOverride4.xml" ContentType="application/vnd.openxmlformats-officedocument.themeOverr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56" r:id="rId2"/>
    <p:sldId id="290" r:id="rId3"/>
    <p:sldId id="291" r:id="rId4"/>
    <p:sldId id="261" r:id="rId5"/>
    <p:sldId id="259" r:id="rId6"/>
    <p:sldId id="277" r:id="rId7"/>
    <p:sldId id="278" r:id="rId8"/>
    <p:sldId id="298" r:id="rId9"/>
    <p:sldId id="303" r:id="rId10"/>
    <p:sldId id="299" r:id="rId11"/>
    <p:sldId id="300" r:id="rId12"/>
    <p:sldId id="301" r:id="rId13"/>
    <p:sldId id="304" r:id="rId14"/>
    <p:sldId id="293" r:id="rId15"/>
    <p:sldId id="294" r:id="rId16"/>
    <p:sldId id="305" r:id="rId17"/>
    <p:sldId id="292" r:id="rId18"/>
    <p:sldId id="295" r:id="rId19"/>
    <p:sldId id="279" r:id="rId20"/>
    <p:sldId id="276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1D7"/>
    <a:srgbClr val="131BFF"/>
    <a:srgbClr val="88BBF5"/>
    <a:srgbClr val="1D2FFF"/>
    <a:srgbClr val="3536FF"/>
    <a:srgbClr val="4955FF"/>
    <a:srgbClr val="65EE88"/>
    <a:srgbClr val="C983F8"/>
    <a:srgbClr val="C564FF"/>
    <a:srgbClr val="50FF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53" autoAdjust="0"/>
    <p:restoredTop sz="81920" autoAdjust="0"/>
  </p:normalViewPr>
  <p:slideViewPr>
    <p:cSldViewPr snapToGrid="0" snapToObjects="1">
      <p:cViewPr varScale="1">
        <p:scale>
          <a:sx n="90" d="100"/>
          <a:sy n="90" d="100"/>
        </p:scale>
        <p:origin x="-185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.xml"/><Relationship Id="rId2" Type="http://schemas.openxmlformats.org/officeDocument/2006/relationships/package" Target="../embeddings/Microsoft_Excel_Sheet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.xml"/><Relationship Id="rId2" Type="http://schemas.openxmlformats.org/officeDocument/2006/relationships/package" Target="../embeddings/Microsoft_Excel_Sheet12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package" Target="../embeddings/Microsoft_Excel_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package" Target="../embeddings/Microsoft_Excel_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layout>
        <c:manualLayout>
          <c:xMode val="edge"/>
          <c:yMode val="edge"/>
          <c:x val="0.16609058846534"/>
          <c:y val="0.0370275236954285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Empathic</c:v>
                </c:pt>
              </c:strCache>
            </c:strRef>
          </c:tx>
          <c:dPt>
            <c:idx val="0"/>
            <c:bubble3D val="0"/>
            <c:spPr>
              <a:solidFill>
                <a:srgbClr val="FF6FF7"/>
              </a:solidFill>
            </c:spPr>
          </c:dPt>
          <c:dPt>
            <c:idx val="1"/>
            <c:bubble3D val="0"/>
            <c:spPr>
              <a:solidFill>
                <a:srgbClr val="637ED5"/>
              </a:solidFill>
            </c:spPr>
          </c:dPt>
          <c:dPt>
            <c:idx val="2"/>
            <c:bubble3D val="0"/>
            <c:spPr>
              <a:solidFill>
                <a:srgbClr val="9215D6"/>
              </a:solidFill>
            </c:spPr>
          </c:dPt>
          <c:cat>
            <c:strRef>
              <c:f>Sheet1!$A$2:$A$5</c:f>
              <c:strCache>
                <c:ptCount val="4"/>
                <c:pt idx="0">
                  <c:v>Relationship</c:v>
                </c:pt>
                <c:pt idx="1">
                  <c:v>Achievement</c:v>
                </c:pt>
                <c:pt idx="2">
                  <c:v>Mortality</c:v>
                </c:pt>
                <c:pt idx="3">
                  <c:v>Leisure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17.0</c:v>
                </c:pt>
                <c:pt idx="1">
                  <c:v>6.0</c:v>
                </c:pt>
                <c:pt idx="2">
                  <c:v>42.0</c:v>
                </c:pt>
                <c:pt idx="3">
                  <c:v>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594416728109028"/>
          <c:y val="0.185572035881128"/>
          <c:w val="0.402735396002748"/>
          <c:h val="0.765561254165961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Non-Empathic</c:v>
                </c:pt>
              </c:strCache>
            </c:strRef>
          </c:tx>
          <c:dPt>
            <c:idx val="0"/>
            <c:bubble3D val="0"/>
            <c:spPr>
              <a:solidFill>
                <a:srgbClr val="34FFEE"/>
              </a:solidFill>
            </c:spPr>
          </c:dPt>
          <c:dPt>
            <c:idx val="1"/>
            <c:bubble3D val="0"/>
            <c:spPr>
              <a:solidFill>
                <a:srgbClr val="FF72CB"/>
              </a:solidFill>
            </c:spPr>
          </c:dPt>
          <c:dPt>
            <c:idx val="2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</c:spPr>
          </c:dPt>
          <c:cat>
            <c:strRef>
              <c:f>Sheet1!$A$2:$A$5</c:f>
              <c:strCache>
                <c:ptCount val="3"/>
                <c:pt idx="0">
                  <c:v>Significant</c:v>
                </c:pt>
                <c:pt idx="1">
                  <c:v>Moderate</c:v>
                </c:pt>
                <c:pt idx="2">
                  <c:v>None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4.0</c:v>
                </c:pt>
                <c:pt idx="1">
                  <c:v>21.0</c:v>
                </c:pt>
                <c:pt idx="2">
                  <c:v>40.0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>
        <c:manualLayout>
          <c:xMode val="edge"/>
          <c:yMode val="edge"/>
          <c:x val="0.212190051883388"/>
          <c:y val="0.0259192665867999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Empathic</c:v>
                </c:pt>
              </c:strCache>
            </c:strRef>
          </c:tx>
          <c:dPt>
            <c:idx val="0"/>
            <c:bubble3D val="0"/>
            <c:spPr>
              <a:solidFill>
                <a:srgbClr val="FF72CB"/>
              </a:solidFill>
            </c:spPr>
          </c:dPt>
          <c:dPt>
            <c:idx val="1"/>
            <c:bubble3D val="0"/>
            <c:spPr>
              <a:solidFill>
                <a:srgbClr val="FF31D7"/>
              </a:solidFill>
            </c:spPr>
          </c:dPt>
          <c:dPt>
            <c:idx val="2"/>
            <c:bubble3D val="0"/>
            <c:spPr>
              <a:solidFill>
                <a:srgbClr val="131BFF"/>
              </a:solidFill>
            </c:spPr>
          </c:dPt>
          <c:dPt>
            <c:idx val="3"/>
            <c:bubble3D val="0"/>
            <c:spPr>
              <a:solidFill>
                <a:srgbClr val="88BBF5"/>
              </a:solidFill>
            </c:spPr>
          </c:dPt>
          <c:dPt>
            <c:idx val="4"/>
            <c:bubble3D val="0"/>
            <c:spPr>
              <a:solidFill>
                <a:srgbClr val="65EE88"/>
              </a:solidFill>
            </c:spPr>
          </c:dPt>
          <c:cat>
            <c:strRef>
              <c:f>Sheet1!$A$2:$A$6</c:f>
              <c:strCache>
                <c:ptCount val="5"/>
                <c:pt idx="0">
                  <c:v>Illustrative</c:v>
                </c:pt>
                <c:pt idx="1">
                  <c:v>Explanatory</c:v>
                </c:pt>
                <c:pt idx="2">
                  <c:v>Reveal</c:v>
                </c:pt>
                <c:pt idx="3">
                  <c:v>Causal</c:v>
                </c:pt>
                <c:pt idx="4">
                  <c:v>None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44.0</c:v>
                </c:pt>
                <c:pt idx="1">
                  <c:v>5.0</c:v>
                </c:pt>
                <c:pt idx="2">
                  <c:v>0.0</c:v>
                </c:pt>
                <c:pt idx="3">
                  <c:v>10.0</c:v>
                </c:pt>
                <c:pt idx="4">
                  <c:v>6.0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594416728109028"/>
          <c:y val="0.185572035881128"/>
          <c:w val="0.402735396002748"/>
          <c:h val="0.765561254165961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Non-Empathic</c:v>
                </c:pt>
              </c:strCache>
            </c:strRef>
          </c:tx>
          <c:dPt>
            <c:idx val="0"/>
            <c:bubble3D val="0"/>
            <c:spPr>
              <a:solidFill>
                <a:srgbClr val="FF72CB"/>
              </a:solidFill>
            </c:spPr>
          </c:dPt>
          <c:dPt>
            <c:idx val="1"/>
            <c:bubble3D val="0"/>
            <c:spPr>
              <a:solidFill>
                <a:srgbClr val="FF31D7"/>
              </a:solidFill>
            </c:spPr>
          </c:dPt>
          <c:dPt>
            <c:idx val="2"/>
            <c:bubble3D val="0"/>
            <c:spPr>
              <a:solidFill>
                <a:srgbClr val="1D2FFF"/>
              </a:solidFill>
            </c:spPr>
          </c:dPt>
          <c:dPt>
            <c:idx val="3"/>
            <c:bubble3D val="0"/>
            <c:spPr>
              <a:solidFill>
                <a:srgbClr val="88BBF5"/>
              </a:solidFill>
            </c:spPr>
          </c:dPt>
          <c:dPt>
            <c:idx val="4"/>
            <c:bubble3D val="0"/>
            <c:spPr>
              <a:solidFill>
                <a:srgbClr val="65EE88"/>
              </a:solidFill>
            </c:spPr>
          </c:dPt>
          <c:cat>
            <c:strRef>
              <c:f>Sheet1!$A$2:$A$6</c:f>
              <c:strCache>
                <c:ptCount val="5"/>
                <c:pt idx="0">
                  <c:v>Illustrative</c:v>
                </c:pt>
                <c:pt idx="1">
                  <c:v>Explanatory</c:v>
                </c:pt>
                <c:pt idx="2">
                  <c:v>Reveal</c:v>
                </c:pt>
                <c:pt idx="3">
                  <c:v>Causal</c:v>
                </c:pt>
                <c:pt idx="4">
                  <c:v>None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29.0</c:v>
                </c:pt>
                <c:pt idx="1">
                  <c:v>13.0</c:v>
                </c:pt>
                <c:pt idx="2">
                  <c:v>1.0</c:v>
                </c:pt>
                <c:pt idx="3">
                  <c:v>4.0</c:v>
                </c:pt>
                <c:pt idx="4">
                  <c:v>18.0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Non-Empathic</c:v>
                </c:pt>
              </c:strCache>
            </c:strRef>
          </c:tx>
          <c:dPt>
            <c:idx val="0"/>
            <c:bubble3D val="0"/>
            <c:spPr>
              <a:solidFill>
                <a:srgbClr val="FF6FF7"/>
              </a:solidFill>
            </c:spPr>
          </c:dPt>
          <c:dPt>
            <c:idx val="1"/>
            <c:bubble3D val="0"/>
            <c:spPr>
              <a:solidFill>
                <a:srgbClr val="637ED5"/>
              </a:solidFill>
            </c:spPr>
          </c:dPt>
          <c:dPt>
            <c:idx val="2"/>
            <c:bubble3D val="0"/>
            <c:spPr>
              <a:solidFill>
                <a:srgbClr val="9215D6"/>
              </a:solidFill>
            </c:spPr>
          </c:dPt>
          <c:cat>
            <c:strRef>
              <c:f>Sheet1!$A$2:$A$5</c:f>
              <c:strCache>
                <c:ptCount val="4"/>
                <c:pt idx="0">
                  <c:v>Relationship</c:v>
                </c:pt>
                <c:pt idx="1">
                  <c:v>Achievement</c:v>
                </c:pt>
                <c:pt idx="2">
                  <c:v>Mortality</c:v>
                </c:pt>
                <c:pt idx="3">
                  <c:v>Leisure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30.0</c:v>
                </c:pt>
                <c:pt idx="1">
                  <c:v>11.0</c:v>
                </c:pt>
                <c:pt idx="2">
                  <c:v>24.0</c:v>
                </c:pt>
                <c:pt idx="3">
                  <c:v>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>
        <c:manualLayout>
          <c:xMode val="edge"/>
          <c:yMode val="edge"/>
          <c:x val="0.262517231790734"/>
          <c:y val="0.0307692307692308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Empathic</c:v>
                </c:pt>
              </c:strCache>
            </c:strRef>
          </c:tx>
          <c:dPt>
            <c:idx val="0"/>
            <c:bubble3D val="0"/>
            <c:spPr>
              <a:solidFill>
                <a:srgbClr val="34FFEE"/>
              </a:solidFill>
            </c:spPr>
          </c:dPt>
          <c:dPt>
            <c:idx val="1"/>
            <c:bubble3D val="0"/>
            <c:spPr>
              <a:solidFill>
                <a:srgbClr val="FF72CB"/>
              </a:solidFill>
            </c:spPr>
          </c:dPt>
          <c:cat>
            <c:strRef>
              <c:f>Sheet1!$A$2:$A$5</c:f>
              <c:strCache>
                <c:ptCount val="2"/>
                <c:pt idx="0">
                  <c:v>Present</c:v>
                </c:pt>
                <c:pt idx="1">
                  <c:v>Absent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17.0</c:v>
                </c:pt>
                <c:pt idx="1">
                  <c:v>48.0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743197736927963"/>
          <c:y val="0.18557207752877"/>
          <c:w val="0.253954199931977"/>
          <c:h val="0.765561254165961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Non-Empathic</c:v>
                </c:pt>
              </c:strCache>
            </c:strRef>
          </c:tx>
          <c:dPt>
            <c:idx val="0"/>
            <c:bubble3D val="0"/>
            <c:spPr>
              <a:solidFill>
                <a:srgbClr val="34FFEE"/>
              </a:solidFill>
            </c:spPr>
          </c:dPt>
          <c:dPt>
            <c:idx val="1"/>
            <c:bubble3D val="0"/>
            <c:spPr>
              <a:solidFill>
                <a:srgbClr val="FF72CB"/>
              </a:solidFill>
            </c:spPr>
          </c:dPt>
          <c:cat>
            <c:strRef>
              <c:f>Sheet1!$A$2:$A$5</c:f>
              <c:strCache>
                <c:ptCount val="2"/>
                <c:pt idx="0">
                  <c:v>Present</c:v>
                </c:pt>
                <c:pt idx="1">
                  <c:v>Absent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28.0</c:v>
                </c:pt>
                <c:pt idx="1">
                  <c:v>37.0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Empathic</c:v>
                </c:pt>
              </c:strCache>
            </c:strRef>
          </c:tx>
          <c:dPt>
            <c:idx val="0"/>
            <c:bubble3D val="0"/>
            <c:spPr>
              <a:solidFill>
                <a:schemeClr val="accent4">
                  <a:lumMod val="75000"/>
                </a:schemeClr>
              </a:solidFill>
            </c:spPr>
          </c:dPt>
          <c:dPt>
            <c:idx val="1"/>
            <c:bubble3D val="0"/>
            <c:spPr>
              <a:solidFill>
                <a:srgbClr val="FF72CB"/>
              </a:solidFill>
            </c:spPr>
          </c:dPt>
          <c:dPt>
            <c:idx val="2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</c:spPr>
          </c:dPt>
          <c:cat>
            <c:strRef>
              <c:f>Sheet1!$A$2:$A$5</c:f>
              <c:strCache>
                <c:ptCount val="3"/>
                <c:pt idx="0">
                  <c:v>Parent/Sibling</c:v>
                </c:pt>
                <c:pt idx="1">
                  <c:v>Friend/Relative</c:v>
                </c:pt>
                <c:pt idx="2">
                  <c:v>Acquaintance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11.0</c:v>
                </c:pt>
                <c:pt idx="1">
                  <c:v>36.0</c:v>
                </c:pt>
                <c:pt idx="2">
                  <c:v>18.0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564327787671003"/>
          <c:y val="0.185572035881128"/>
          <c:w val="0.432824212756316"/>
          <c:h val="0.765561254165961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Non-Empathic</c:v>
                </c:pt>
              </c:strCache>
            </c:strRef>
          </c:tx>
          <c:dPt>
            <c:idx val="0"/>
            <c:bubble3D val="0"/>
            <c:spPr>
              <a:solidFill>
                <a:schemeClr val="accent4">
                  <a:lumMod val="75000"/>
                </a:schemeClr>
              </a:solidFill>
            </c:spPr>
          </c:dPt>
          <c:dPt>
            <c:idx val="1"/>
            <c:bubble3D val="0"/>
            <c:spPr>
              <a:solidFill>
                <a:srgbClr val="FF72CB"/>
              </a:solidFill>
            </c:spPr>
          </c:dPt>
          <c:dPt>
            <c:idx val="2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</c:spPr>
          </c:dPt>
          <c:cat>
            <c:strRef>
              <c:f>Sheet1!$A$2:$A$5</c:f>
              <c:strCache>
                <c:ptCount val="3"/>
                <c:pt idx="0">
                  <c:v>Parent/Sibling</c:v>
                </c:pt>
                <c:pt idx="1">
                  <c:v>Friend/Relative</c:v>
                </c:pt>
                <c:pt idx="2">
                  <c:v>Acquaintance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4.0</c:v>
                </c:pt>
                <c:pt idx="1">
                  <c:v>32.0</c:v>
                </c:pt>
                <c:pt idx="2">
                  <c:v>29.0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layout>
        <c:manualLayout>
          <c:xMode val="edge"/>
          <c:yMode val="edge"/>
          <c:x val="0.202702384384666"/>
          <c:y val="0.0185137618477142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Empathic</c:v>
                </c:pt>
              </c:strCache>
            </c:strRef>
          </c:tx>
          <c:dPt>
            <c:idx val="0"/>
            <c:bubble3D val="0"/>
            <c:spPr>
              <a:solidFill>
                <a:srgbClr val="FF72CB"/>
              </a:solidFill>
            </c:spPr>
          </c:dPt>
          <c:dPt>
            <c:idx val="1"/>
            <c:bubble3D val="0"/>
            <c:spPr>
              <a:solidFill>
                <a:srgbClr val="C564FF"/>
              </a:solidFill>
            </c:spPr>
          </c:dPt>
          <c:dPt>
            <c:idx val="2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</c:spPr>
          </c:dPt>
          <c:cat>
            <c:strRef>
              <c:f>Sheet1!$A$2:$A$5</c:f>
              <c:strCache>
                <c:ptCount val="3"/>
                <c:pt idx="0">
                  <c:v>Parallel</c:v>
                </c:pt>
                <c:pt idx="1">
                  <c:v>Non-Parallel</c:v>
                </c:pt>
                <c:pt idx="2">
                  <c:v>None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6.0</c:v>
                </c:pt>
                <c:pt idx="1">
                  <c:v>36.0</c:v>
                </c:pt>
                <c:pt idx="2">
                  <c:v>23.0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594416728109028"/>
          <c:y val="0.185572035881128"/>
          <c:w val="0.402735396002748"/>
          <c:h val="0.765561254165961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Non-Empathic</c:v>
                </c:pt>
              </c:strCache>
            </c:strRef>
          </c:tx>
          <c:dPt>
            <c:idx val="0"/>
            <c:bubble3D val="0"/>
            <c:spPr>
              <a:solidFill>
                <a:srgbClr val="FF72CB"/>
              </a:solidFill>
            </c:spPr>
          </c:dPt>
          <c:dPt>
            <c:idx val="1"/>
            <c:bubble3D val="0"/>
            <c:spPr>
              <a:solidFill>
                <a:srgbClr val="C983F8"/>
              </a:solidFill>
            </c:spPr>
          </c:dPt>
          <c:dPt>
            <c:idx val="2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</c:spPr>
          </c:dPt>
          <c:cat>
            <c:strRef>
              <c:f>Sheet1!$A$2:$A$5</c:f>
              <c:strCache>
                <c:ptCount val="3"/>
                <c:pt idx="0">
                  <c:v>Parallel</c:v>
                </c:pt>
                <c:pt idx="1">
                  <c:v>Non-Parallel</c:v>
                </c:pt>
                <c:pt idx="2">
                  <c:v>None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2.0</c:v>
                </c:pt>
                <c:pt idx="1">
                  <c:v>17.0</c:v>
                </c:pt>
                <c:pt idx="2">
                  <c:v>46.0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layout>
        <c:manualLayout>
          <c:xMode val="edge"/>
          <c:yMode val="edge"/>
          <c:x val="0.24469714304487"/>
          <c:y val="0.0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Empathic</c:v>
                </c:pt>
              </c:strCache>
            </c:strRef>
          </c:tx>
          <c:dPt>
            <c:idx val="0"/>
            <c:bubble3D val="0"/>
            <c:spPr>
              <a:solidFill>
                <a:srgbClr val="34FFEE"/>
              </a:solidFill>
            </c:spPr>
          </c:dPt>
          <c:dPt>
            <c:idx val="1"/>
            <c:bubble3D val="0"/>
            <c:spPr>
              <a:solidFill>
                <a:srgbClr val="FF72CB"/>
              </a:solidFill>
            </c:spPr>
          </c:dPt>
          <c:dPt>
            <c:idx val="2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</c:spPr>
          </c:dPt>
          <c:cat>
            <c:strRef>
              <c:f>Sheet1!$A$2:$A$5</c:f>
              <c:strCache>
                <c:ptCount val="3"/>
                <c:pt idx="0">
                  <c:v>Significant</c:v>
                </c:pt>
                <c:pt idx="1">
                  <c:v>Moderate</c:v>
                </c:pt>
                <c:pt idx="2">
                  <c:v>None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1.0</c:v>
                </c:pt>
                <c:pt idx="1">
                  <c:v>1.0</c:v>
                </c:pt>
                <c:pt idx="2">
                  <c:v>63.0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594416728109028"/>
          <c:y val="0.185572035881128"/>
          <c:w val="0.402735396002748"/>
          <c:h val="0.765561254165961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1681D88-FAF3-6448-BAA8-3DE13366FC61}" type="doc">
      <dgm:prSet loTypeId="urn:microsoft.com/office/officeart/2005/8/layout/radial4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2E88C6F-0825-5B40-8893-3463B8188C25}">
      <dgm:prSet phldrT="[Text]"/>
      <dgm:spPr>
        <a:solidFill>
          <a:srgbClr val="FF31D7"/>
        </a:solidFill>
      </dgm:spPr>
      <dgm:t>
        <a:bodyPr/>
        <a:lstStyle/>
        <a:p>
          <a:r>
            <a:rPr lang="en-US" b="1" dirty="0" smtClean="0">
              <a:solidFill>
                <a:srgbClr val="000000"/>
              </a:solidFill>
            </a:rPr>
            <a:t>No Empathy</a:t>
          </a:r>
          <a:endParaRPr lang="en-US" b="1" dirty="0">
            <a:solidFill>
              <a:srgbClr val="000000"/>
            </a:solidFill>
          </a:endParaRPr>
        </a:p>
      </dgm:t>
    </dgm:pt>
    <dgm:pt modelId="{A250B3E3-6543-C846-80F0-2B969D220304}" type="parTrans" cxnId="{D34A4116-CC07-9A40-BAFE-38A735F21CD3}">
      <dgm:prSet/>
      <dgm:spPr/>
      <dgm:t>
        <a:bodyPr/>
        <a:lstStyle/>
        <a:p>
          <a:endParaRPr lang="en-US" b="1"/>
        </a:p>
      </dgm:t>
    </dgm:pt>
    <dgm:pt modelId="{14AEA4BC-571A-5946-8E73-8FAAE5515F65}" type="sibTrans" cxnId="{D34A4116-CC07-9A40-BAFE-38A735F21CD3}">
      <dgm:prSet/>
      <dgm:spPr/>
      <dgm:t>
        <a:bodyPr/>
        <a:lstStyle/>
        <a:p>
          <a:endParaRPr lang="en-US" b="1"/>
        </a:p>
      </dgm:t>
    </dgm:pt>
    <dgm:pt modelId="{F1EB7D1C-5B39-D94F-8D40-1A58CA151EFD}">
      <dgm:prSet phldrT="[Text]"/>
      <dgm:spPr>
        <a:solidFill>
          <a:srgbClr val="88BBF5"/>
        </a:solidFill>
      </dgm:spPr>
      <dgm:t>
        <a:bodyPr/>
        <a:lstStyle/>
        <a:p>
          <a:r>
            <a:rPr lang="en-US" b="1" dirty="0" smtClean="0">
              <a:solidFill>
                <a:srgbClr val="000000"/>
              </a:solidFill>
            </a:rPr>
            <a:t>Lack Closeness</a:t>
          </a:r>
          <a:endParaRPr lang="en-US" b="1" dirty="0">
            <a:solidFill>
              <a:srgbClr val="000000"/>
            </a:solidFill>
          </a:endParaRPr>
        </a:p>
      </dgm:t>
    </dgm:pt>
    <dgm:pt modelId="{DA55C7A4-9AA8-A547-AB75-4CA795F5511C}" type="parTrans" cxnId="{235F8C32-D51C-0447-9CEB-A36198491572}">
      <dgm:prSet/>
      <dgm:spPr/>
      <dgm:t>
        <a:bodyPr/>
        <a:lstStyle/>
        <a:p>
          <a:endParaRPr lang="en-US" b="1"/>
        </a:p>
      </dgm:t>
    </dgm:pt>
    <dgm:pt modelId="{5DCE41B3-C1C1-D445-87F9-D40956955338}" type="sibTrans" cxnId="{235F8C32-D51C-0447-9CEB-A36198491572}">
      <dgm:prSet/>
      <dgm:spPr/>
      <dgm:t>
        <a:bodyPr/>
        <a:lstStyle/>
        <a:p>
          <a:endParaRPr lang="en-US" b="1"/>
        </a:p>
      </dgm:t>
    </dgm:pt>
    <dgm:pt modelId="{3CDF9D90-87C5-384C-A38F-6F7D35A14E27}">
      <dgm:prSet phldrT="[Text]"/>
      <dgm:spPr>
        <a:solidFill>
          <a:srgbClr val="C983F8"/>
        </a:solidFill>
      </dgm:spPr>
      <dgm:t>
        <a:bodyPr/>
        <a:lstStyle/>
        <a:p>
          <a:r>
            <a:rPr lang="en-US" b="1" dirty="0" smtClean="0">
              <a:solidFill>
                <a:srgbClr val="000000"/>
              </a:solidFill>
            </a:rPr>
            <a:t>Blame</a:t>
          </a:r>
          <a:r>
            <a:rPr lang="en-US" b="1" dirty="0" smtClean="0"/>
            <a:t> </a:t>
          </a:r>
          <a:endParaRPr lang="en-US" b="1" dirty="0"/>
        </a:p>
      </dgm:t>
    </dgm:pt>
    <dgm:pt modelId="{FF9BA781-3FB5-3B4B-96B5-732A3B45A78E}" type="parTrans" cxnId="{913DBA0F-EE4D-2247-8085-8F8536B58DBE}">
      <dgm:prSet/>
      <dgm:spPr/>
      <dgm:t>
        <a:bodyPr/>
        <a:lstStyle/>
        <a:p>
          <a:endParaRPr lang="en-US" b="1"/>
        </a:p>
      </dgm:t>
    </dgm:pt>
    <dgm:pt modelId="{60061516-2458-9347-B2CB-7E0DBDB1C984}" type="sibTrans" cxnId="{913DBA0F-EE4D-2247-8085-8F8536B58DBE}">
      <dgm:prSet/>
      <dgm:spPr/>
      <dgm:t>
        <a:bodyPr/>
        <a:lstStyle/>
        <a:p>
          <a:endParaRPr lang="en-US" b="1"/>
        </a:p>
      </dgm:t>
    </dgm:pt>
    <dgm:pt modelId="{0A9ECCB0-9EFD-5745-A3F9-56350D41A745}">
      <dgm:prSet phldrT="[Text]"/>
      <dgm:spPr>
        <a:solidFill>
          <a:srgbClr val="65EE88"/>
        </a:solidFill>
      </dgm:spPr>
      <dgm:t>
        <a:bodyPr/>
        <a:lstStyle/>
        <a:p>
          <a:r>
            <a:rPr lang="en-US" b="1" dirty="0" smtClean="0">
              <a:solidFill>
                <a:srgbClr val="000000"/>
              </a:solidFill>
            </a:rPr>
            <a:t>Justification</a:t>
          </a:r>
          <a:endParaRPr lang="en-US" b="1" dirty="0">
            <a:solidFill>
              <a:srgbClr val="000000"/>
            </a:solidFill>
          </a:endParaRPr>
        </a:p>
      </dgm:t>
    </dgm:pt>
    <dgm:pt modelId="{B2E7E303-2426-F944-BBDA-2F08ABE324A6}" type="parTrans" cxnId="{7B94248F-BB12-B04A-B3F8-D9BF2B37F97F}">
      <dgm:prSet/>
      <dgm:spPr/>
      <dgm:t>
        <a:bodyPr/>
        <a:lstStyle/>
        <a:p>
          <a:endParaRPr lang="en-US" b="1"/>
        </a:p>
      </dgm:t>
    </dgm:pt>
    <dgm:pt modelId="{5189FC2C-1329-5143-A99C-FB66D3BF8B7A}" type="sibTrans" cxnId="{7B94248F-BB12-B04A-B3F8-D9BF2B37F97F}">
      <dgm:prSet/>
      <dgm:spPr/>
      <dgm:t>
        <a:bodyPr/>
        <a:lstStyle/>
        <a:p>
          <a:endParaRPr lang="en-US" b="1"/>
        </a:p>
      </dgm:t>
    </dgm:pt>
    <dgm:pt modelId="{B2635B1E-7D41-E348-BD16-D4302D9FEAB6}" type="pres">
      <dgm:prSet presAssocID="{D1681D88-FAF3-6448-BAA8-3DE13366FC61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702E14D-86A1-F94F-A0FE-260A125FF7CC}" type="pres">
      <dgm:prSet presAssocID="{62E88C6F-0825-5B40-8893-3463B8188C25}" presName="centerShape" presStyleLbl="node0" presStyleIdx="0" presStyleCnt="1"/>
      <dgm:spPr/>
      <dgm:t>
        <a:bodyPr/>
        <a:lstStyle/>
        <a:p>
          <a:endParaRPr lang="en-US"/>
        </a:p>
      </dgm:t>
    </dgm:pt>
    <dgm:pt modelId="{E71B7A14-5F45-FB47-BF1A-BB8BD361759E}" type="pres">
      <dgm:prSet presAssocID="{DA55C7A4-9AA8-A547-AB75-4CA795F5511C}" presName="parTrans" presStyleLbl="bgSibTrans2D1" presStyleIdx="0" presStyleCnt="3"/>
      <dgm:spPr/>
      <dgm:t>
        <a:bodyPr/>
        <a:lstStyle/>
        <a:p>
          <a:endParaRPr lang="en-US"/>
        </a:p>
      </dgm:t>
    </dgm:pt>
    <dgm:pt modelId="{BA480D19-F7D1-4D41-90AB-96E68F235546}" type="pres">
      <dgm:prSet presAssocID="{F1EB7D1C-5B39-D94F-8D40-1A58CA151EFD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5BE3ED-06F3-604D-A019-AC459BFA7A82}" type="pres">
      <dgm:prSet presAssocID="{FF9BA781-3FB5-3B4B-96B5-732A3B45A78E}" presName="parTrans" presStyleLbl="bgSibTrans2D1" presStyleIdx="1" presStyleCnt="3"/>
      <dgm:spPr/>
      <dgm:t>
        <a:bodyPr/>
        <a:lstStyle/>
        <a:p>
          <a:endParaRPr lang="en-US"/>
        </a:p>
      </dgm:t>
    </dgm:pt>
    <dgm:pt modelId="{3322716E-4FCF-2B4B-B78E-3F2D2F272791}" type="pres">
      <dgm:prSet presAssocID="{3CDF9D90-87C5-384C-A38F-6F7D35A14E27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2A6D3D1-C1A8-8848-B32B-BD255B88E361}" type="pres">
      <dgm:prSet presAssocID="{B2E7E303-2426-F944-BBDA-2F08ABE324A6}" presName="parTrans" presStyleLbl="bgSibTrans2D1" presStyleIdx="2" presStyleCnt="3"/>
      <dgm:spPr/>
      <dgm:t>
        <a:bodyPr/>
        <a:lstStyle/>
        <a:p>
          <a:endParaRPr lang="en-US"/>
        </a:p>
      </dgm:t>
    </dgm:pt>
    <dgm:pt modelId="{DA6602BB-26B0-0B46-83B8-D77F7269AEA1}" type="pres">
      <dgm:prSet presAssocID="{0A9ECCB0-9EFD-5745-A3F9-56350D41A745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D04C383-FBC6-384B-A66B-06C397F61BB8}" type="presOf" srcId="{DA55C7A4-9AA8-A547-AB75-4CA795F5511C}" destId="{E71B7A14-5F45-FB47-BF1A-BB8BD361759E}" srcOrd="0" destOrd="0" presId="urn:microsoft.com/office/officeart/2005/8/layout/radial4"/>
    <dgm:cxn modelId="{D34A4116-CC07-9A40-BAFE-38A735F21CD3}" srcId="{D1681D88-FAF3-6448-BAA8-3DE13366FC61}" destId="{62E88C6F-0825-5B40-8893-3463B8188C25}" srcOrd="0" destOrd="0" parTransId="{A250B3E3-6543-C846-80F0-2B969D220304}" sibTransId="{14AEA4BC-571A-5946-8E73-8FAAE5515F65}"/>
    <dgm:cxn modelId="{59C08F16-6D27-9C47-ABC0-FFF26CA5F091}" type="presOf" srcId="{62E88C6F-0825-5B40-8893-3463B8188C25}" destId="{0702E14D-86A1-F94F-A0FE-260A125FF7CC}" srcOrd="0" destOrd="0" presId="urn:microsoft.com/office/officeart/2005/8/layout/radial4"/>
    <dgm:cxn modelId="{913DBA0F-EE4D-2247-8085-8F8536B58DBE}" srcId="{62E88C6F-0825-5B40-8893-3463B8188C25}" destId="{3CDF9D90-87C5-384C-A38F-6F7D35A14E27}" srcOrd="1" destOrd="0" parTransId="{FF9BA781-3FB5-3B4B-96B5-732A3B45A78E}" sibTransId="{60061516-2458-9347-B2CB-7E0DBDB1C984}"/>
    <dgm:cxn modelId="{CCA8DFDB-5AA9-5746-926E-7D51D6E63E19}" type="presOf" srcId="{FF9BA781-3FB5-3B4B-96B5-732A3B45A78E}" destId="{6A5BE3ED-06F3-604D-A019-AC459BFA7A82}" srcOrd="0" destOrd="0" presId="urn:microsoft.com/office/officeart/2005/8/layout/radial4"/>
    <dgm:cxn modelId="{BA569C10-AD34-DE47-B63C-D3E3AA5F6C7F}" type="presOf" srcId="{B2E7E303-2426-F944-BBDA-2F08ABE324A6}" destId="{72A6D3D1-C1A8-8848-B32B-BD255B88E361}" srcOrd="0" destOrd="0" presId="urn:microsoft.com/office/officeart/2005/8/layout/radial4"/>
    <dgm:cxn modelId="{7B94248F-BB12-B04A-B3F8-D9BF2B37F97F}" srcId="{62E88C6F-0825-5B40-8893-3463B8188C25}" destId="{0A9ECCB0-9EFD-5745-A3F9-56350D41A745}" srcOrd="2" destOrd="0" parTransId="{B2E7E303-2426-F944-BBDA-2F08ABE324A6}" sibTransId="{5189FC2C-1329-5143-A99C-FB66D3BF8B7A}"/>
    <dgm:cxn modelId="{2ABDDE60-4CA8-5D48-8138-AA1F2A364D76}" type="presOf" srcId="{F1EB7D1C-5B39-D94F-8D40-1A58CA151EFD}" destId="{BA480D19-F7D1-4D41-90AB-96E68F235546}" srcOrd="0" destOrd="0" presId="urn:microsoft.com/office/officeart/2005/8/layout/radial4"/>
    <dgm:cxn modelId="{9B7FA2E2-E5B0-5042-B96F-01D208AD6EED}" type="presOf" srcId="{3CDF9D90-87C5-384C-A38F-6F7D35A14E27}" destId="{3322716E-4FCF-2B4B-B78E-3F2D2F272791}" srcOrd="0" destOrd="0" presId="urn:microsoft.com/office/officeart/2005/8/layout/radial4"/>
    <dgm:cxn modelId="{F3F6EEE0-0D6E-A540-A1E5-486107831C91}" type="presOf" srcId="{D1681D88-FAF3-6448-BAA8-3DE13366FC61}" destId="{B2635B1E-7D41-E348-BD16-D4302D9FEAB6}" srcOrd="0" destOrd="0" presId="urn:microsoft.com/office/officeart/2005/8/layout/radial4"/>
    <dgm:cxn modelId="{DCC3E207-B523-8E4D-9BD7-48924EFA76E2}" type="presOf" srcId="{0A9ECCB0-9EFD-5745-A3F9-56350D41A745}" destId="{DA6602BB-26B0-0B46-83B8-D77F7269AEA1}" srcOrd="0" destOrd="0" presId="urn:microsoft.com/office/officeart/2005/8/layout/radial4"/>
    <dgm:cxn modelId="{235F8C32-D51C-0447-9CEB-A36198491572}" srcId="{62E88C6F-0825-5B40-8893-3463B8188C25}" destId="{F1EB7D1C-5B39-D94F-8D40-1A58CA151EFD}" srcOrd="0" destOrd="0" parTransId="{DA55C7A4-9AA8-A547-AB75-4CA795F5511C}" sibTransId="{5DCE41B3-C1C1-D445-87F9-D40956955338}"/>
    <dgm:cxn modelId="{896B236D-1D33-8D4F-AB67-95EC56ACBDE5}" type="presParOf" srcId="{B2635B1E-7D41-E348-BD16-D4302D9FEAB6}" destId="{0702E14D-86A1-F94F-A0FE-260A125FF7CC}" srcOrd="0" destOrd="0" presId="urn:microsoft.com/office/officeart/2005/8/layout/radial4"/>
    <dgm:cxn modelId="{5760DEF7-775D-4347-A209-BA75F1813E1E}" type="presParOf" srcId="{B2635B1E-7D41-E348-BD16-D4302D9FEAB6}" destId="{E71B7A14-5F45-FB47-BF1A-BB8BD361759E}" srcOrd="1" destOrd="0" presId="urn:microsoft.com/office/officeart/2005/8/layout/radial4"/>
    <dgm:cxn modelId="{19F8B5CA-815B-B044-B546-581AFDA9545D}" type="presParOf" srcId="{B2635B1E-7D41-E348-BD16-D4302D9FEAB6}" destId="{BA480D19-F7D1-4D41-90AB-96E68F235546}" srcOrd="2" destOrd="0" presId="urn:microsoft.com/office/officeart/2005/8/layout/radial4"/>
    <dgm:cxn modelId="{DC9F6408-E6C3-984C-AC2A-E511C69852D1}" type="presParOf" srcId="{B2635B1E-7D41-E348-BD16-D4302D9FEAB6}" destId="{6A5BE3ED-06F3-604D-A019-AC459BFA7A82}" srcOrd="3" destOrd="0" presId="urn:microsoft.com/office/officeart/2005/8/layout/radial4"/>
    <dgm:cxn modelId="{94C96026-5B15-A240-9F63-7BEE8C849442}" type="presParOf" srcId="{B2635B1E-7D41-E348-BD16-D4302D9FEAB6}" destId="{3322716E-4FCF-2B4B-B78E-3F2D2F272791}" srcOrd="4" destOrd="0" presId="urn:microsoft.com/office/officeart/2005/8/layout/radial4"/>
    <dgm:cxn modelId="{AF70858B-B07E-F04E-AA97-0D3E3D47C946}" type="presParOf" srcId="{B2635B1E-7D41-E348-BD16-D4302D9FEAB6}" destId="{72A6D3D1-C1A8-8848-B32B-BD255B88E361}" srcOrd="5" destOrd="0" presId="urn:microsoft.com/office/officeart/2005/8/layout/radial4"/>
    <dgm:cxn modelId="{95D0AE19-4CE3-7D45-8297-F44ED1AAB2FE}" type="presParOf" srcId="{B2635B1E-7D41-E348-BD16-D4302D9FEAB6}" destId="{DA6602BB-26B0-0B46-83B8-D77F7269AEA1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02E14D-86A1-F94F-A0FE-260A125FF7CC}">
      <dsp:nvSpPr>
        <dsp:cNvPr id="0" name=""/>
        <dsp:cNvSpPr/>
      </dsp:nvSpPr>
      <dsp:spPr>
        <a:xfrm>
          <a:off x="2951268" y="2811237"/>
          <a:ext cx="2183130" cy="2183130"/>
        </a:xfrm>
        <a:prstGeom prst="ellipse">
          <a:avLst/>
        </a:prstGeom>
        <a:solidFill>
          <a:srgbClr val="FF31D7"/>
        </a:solidFill>
        <a:ln>
          <a:noFill/>
        </a:ln>
        <a:effectLst/>
        <a:scene3d>
          <a:camera prst="obliqueTopRight"/>
          <a:lightRig rig="threePt" dir="tl"/>
        </a:scene3d>
        <a:sp3d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b="1" kern="1200" dirty="0" smtClean="0">
              <a:solidFill>
                <a:srgbClr val="000000"/>
              </a:solidFill>
            </a:rPr>
            <a:t>No Empathy</a:t>
          </a:r>
          <a:endParaRPr lang="en-US" sz="2700" b="1" kern="1200" dirty="0">
            <a:solidFill>
              <a:srgbClr val="000000"/>
            </a:solidFill>
          </a:endParaRPr>
        </a:p>
      </dsp:txBody>
      <dsp:txXfrm>
        <a:off x="3270980" y="3130949"/>
        <a:ext cx="1543706" cy="1543706"/>
      </dsp:txXfrm>
    </dsp:sp>
    <dsp:sp modelId="{E71B7A14-5F45-FB47-BF1A-BB8BD361759E}">
      <dsp:nvSpPr>
        <dsp:cNvPr id="0" name=""/>
        <dsp:cNvSpPr/>
      </dsp:nvSpPr>
      <dsp:spPr>
        <a:xfrm rot="12900000">
          <a:off x="1356945" y="2366332"/>
          <a:ext cx="1871744" cy="622192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bliqueTopRight"/>
          <a:lightRig rig="threePt" dir="tl"/>
        </a:scene3d>
        <a:sp3d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A480D19-F7D1-4D41-90AB-96E68F235546}">
      <dsp:nvSpPr>
        <dsp:cNvPr id="0" name=""/>
        <dsp:cNvSpPr/>
      </dsp:nvSpPr>
      <dsp:spPr>
        <a:xfrm>
          <a:off x="489209" y="1311044"/>
          <a:ext cx="2073973" cy="1659178"/>
        </a:xfrm>
        <a:prstGeom prst="roundRect">
          <a:avLst>
            <a:gd name="adj" fmla="val 10000"/>
          </a:avLst>
        </a:prstGeom>
        <a:solidFill>
          <a:srgbClr val="88BBF5"/>
        </a:solidFill>
        <a:ln>
          <a:noFill/>
        </a:ln>
        <a:effectLst/>
        <a:scene3d>
          <a:camera prst="obliqueTopRight"/>
          <a:lightRig rig="threePt" dir="tl"/>
        </a:scene3d>
        <a:sp3d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1" kern="1200" dirty="0" smtClean="0">
              <a:solidFill>
                <a:srgbClr val="000000"/>
              </a:solidFill>
            </a:rPr>
            <a:t>Lack Closeness</a:t>
          </a:r>
          <a:endParaRPr lang="en-US" sz="2600" b="1" kern="1200" dirty="0">
            <a:solidFill>
              <a:srgbClr val="000000"/>
            </a:solidFill>
          </a:endParaRPr>
        </a:p>
      </dsp:txBody>
      <dsp:txXfrm>
        <a:off x="537805" y="1359640"/>
        <a:ext cx="1976781" cy="1561986"/>
      </dsp:txXfrm>
    </dsp:sp>
    <dsp:sp modelId="{6A5BE3ED-06F3-604D-A019-AC459BFA7A82}">
      <dsp:nvSpPr>
        <dsp:cNvPr id="0" name=""/>
        <dsp:cNvSpPr/>
      </dsp:nvSpPr>
      <dsp:spPr>
        <a:xfrm rot="16200000">
          <a:off x="3106961" y="1455331"/>
          <a:ext cx="1871744" cy="622192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bliqueTopRight"/>
          <a:lightRig rig="threePt" dir="tl"/>
        </a:scene3d>
        <a:sp3d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322716E-4FCF-2B4B-B78E-3F2D2F272791}">
      <dsp:nvSpPr>
        <dsp:cNvPr id="0" name=""/>
        <dsp:cNvSpPr/>
      </dsp:nvSpPr>
      <dsp:spPr>
        <a:xfrm>
          <a:off x="3005846" y="966"/>
          <a:ext cx="2073973" cy="1659178"/>
        </a:xfrm>
        <a:prstGeom prst="roundRect">
          <a:avLst>
            <a:gd name="adj" fmla="val 10000"/>
          </a:avLst>
        </a:prstGeom>
        <a:solidFill>
          <a:srgbClr val="C983F8"/>
        </a:solidFill>
        <a:ln>
          <a:noFill/>
        </a:ln>
        <a:effectLst/>
        <a:scene3d>
          <a:camera prst="obliqueTopRight"/>
          <a:lightRig rig="threePt" dir="tl"/>
        </a:scene3d>
        <a:sp3d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1" kern="1200" dirty="0" smtClean="0">
              <a:solidFill>
                <a:srgbClr val="000000"/>
              </a:solidFill>
            </a:rPr>
            <a:t>Blame</a:t>
          </a:r>
          <a:r>
            <a:rPr lang="en-US" sz="2600" b="1" kern="1200" dirty="0" smtClean="0"/>
            <a:t> </a:t>
          </a:r>
          <a:endParaRPr lang="en-US" sz="2600" b="1" kern="1200" dirty="0"/>
        </a:p>
      </dsp:txBody>
      <dsp:txXfrm>
        <a:off x="3054442" y="49562"/>
        <a:ext cx="1976781" cy="1561986"/>
      </dsp:txXfrm>
    </dsp:sp>
    <dsp:sp modelId="{72A6D3D1-C1A8-8848-B32B-BD255B88E361}">
      <dsp:nvSpPr>
        <dsp:cNvPr id="0" name=""/>
        <dsp:cNvSpPr/>
      </dsp:nvSpPr>
      <dsp:spPr>
        <a:xfrm rot="19500000">
          <a:off x="4856977" y="2366332"/>
          <a:ext cx="1871744" cy="622192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bliqueTopRight"/>
          <a:lightRig rig="threePt" dir="tl"/>
        </a:scene3d>
        <a:sp3d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A6602BB-26B0-0B46-83B8-D77F7269AEA1}">
      <dsp:nvSpPr>
        <dsp:cNvPr id="0" name=""/>
        <dsp:cNvSpPr/>
      </dsp:nvSpPr>
      <dsp:spPr>
        <a:xfrm>
          <a:off x="5522483" y="1311044"/>
          <a:ext cx="2073973" cy="1659178"/>
        </a:xfrm>
        <a:prstGeom prst="roundRect">
          <a:avLst>
            <a:gd name="adj" fmla="val 10000"/>
          </a:avLst>
        </a:prstGeom>
        <a:solidFill>
          <a:srgbClr val="65EE88"/>
        </a:solidFill>
        <a:ln>
          <a:noFill/>
        </a:ln>
        <a:effectLst/>
        <a:scene3d>
          <a:camera prst="obliqueTopRight"/>
          <a:lightRig rig="threePt" dir="tl"/>
        </a:scene3d>
        <a:sp3d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1" kern="1200" dirty="0" smtClean="0">
              <a:solidFill>
                <a:srgbClr val="000000"/>
              </a:solidFill>
            </a:rPr>
            <a:t>Justification</a:t>
          </a:r>
          <a:endParaRPr lang="en-US" sz="2600" b="1" kern="1200" dirty="0">
            <a:solidFill>
              <a:srgbClr val="000000"/>
            </a:solidFill>
          </a:endParaRPr>
        </a:p>
      </dsp:txBody>
      <dsp:txXfrm>
        <a:off x="5571079" y="1359640"/>
        <a:ext cx="1976781" cy="15619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D5B3E8-8065-D84D-9665-D37AE8C82D07}" type="datetimeFigureOut">
              <a:rPr lang="en-US" smtClean="0"/>
              <a:t>2017-03-30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635C3B-AA4C-0B45-BF20-7EEA2534A8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89330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“Why do we hurt others?” </a:t>
            </a:r>
            <a:endParaRPr lang="en-C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Investigates the motivational aspects of helping and harming others</a:t>
            </a:r>
            <a:endParaRPr lang="en-C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Archival data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35C3B-AA4C-0B45-BF20-7EEA2534A808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11390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friend/relative is most frequent relationship category</a:t>
            </a:r>
            <a:endParaRPr lang="en-C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no instances of romantic relationships</a:t>
            </a:r>
            <a:endParaRPr lang="en-C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could be because the sample was relatively young – value friendships more</a:t>
            </a:r>
            <a:r>
              <a:rPr lang="en-CA" dirty="0" smtClean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35C3B-AA4C-0B45-BF20-7EEA2534A808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125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sad stories – more non-parallel</a:t>
            </a:r>
            <a:endParaRPr lang="en-C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non-sad – more instances of no perspective-taking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35C3B-AA4C-0B45-BF20-7EEA2534A808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54678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Almost no blame in sad stories</a:t>
            </a:r>
            <a:endParaRPr lang="en-C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Non-sad – greater instance of blame – specifically moderate level of blame</a:t>
            </a:r>
            <a:endParaRPr lang="en-C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35C3B-AA4C-0B45-BF20-7EEA2534A808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32430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Less self-event connections within non-sad stories – younger sample possibly less able to retrospectively examine the experience </a:t>
            </a:r>
            <a:endParaRPr lang="en-C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illustrative – most common connection overall</a:t>
            </a:r>
            <a:endParaRPr lang="en-C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non-sad events don’t often cause changes – possibly less meaning?</a:t>
            </a:r>
            <a:r>
              <a:rPr lang="en-CA" dirty="0" smtClean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35C3B-AA4C-0B45-BF20-7EEA2534A808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53098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G</a:t>
            </a:r>
            <a:r>
              <a:rPr lang="en-US" dirty="0" smtClean="0"/>
              <a:t>rounded theory – emerging from data </a:t>
            </a:r>
          </a:p>
          <a:p>
            <a:r>
              <a:rPr lang="en-US" dirty="0" smtClean="0"/>
              <a:t>REC Approval – able to look at data for themes</a:t>
            </a:r>
            <a:r>
              <a:rPr lang="en-US" baseline="0" dirty="0" smtClean="0"/>
              <a:t>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35C3B-AA4C-0B45-BF20-7EEA2534A808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49662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35C3B-AA4C-0B45-BF20-7EEA2534A808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2085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Wall theory – opening themselves up – less vulnerable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35C3B-AA4C-0B45-BF20-7EEA2534A808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26118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Sad stories – mortality incidents most prevalent, less variation overall</a:t>
            </a:r>
            <a:endParaRPr lang="en-C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more stories with friends than other individuals  </a:t>
            </a:r>
            <a:endParaRPr lang="en-C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Age-Related Findings – younger – less likely to take perspective of others to develop self-event connection, less life experience/less emotional maturity to relate</a:t>
            </a:r>
            <a:endParaRPr lang="en-C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Future – repeat study with older sample to reduce age related findings, hope more in-depth stories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35C3B-AA4C-0B45-BF20-7EEA2534A808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5125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Empathy is a real life experience with real life consequences that are important for how we think about those around us and how we think of who we are as a moral person.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35C3B-AA4C-0B45-BF20-7EEA2534A808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9120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Emotional response on behalf of another person, </a:t>
            </a:r>
            <a:endParaRPr lang="en-C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Understanding </a:t>
            </a:r>
            <a:endParaRPr lang="en-C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35C3B-AA4C-0B45-BF20-7EEA2534A808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38052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can you quantify a vulnerable experience?</a:t>
            </a:r>
          </a:p>
          <a:p>
            <a:pPr marL="171450" indent="-171450">
              <a:buFontTx/>
              <a:buChar char="-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qualitative is a better option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encompass an emotional experience in a narrative rather than a number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35C3B-AA4C-0B45-BF20-7EEA2534A808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36897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Dan – Life Story Model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centres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around the fact that peoples’ identity is formed from experiences and we need these experiences for personal and moral development. </a:t>
            </a:r>
            <a:endParaRPr lang="en-C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Holly &amp;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Monisha</a:t>
            </a:r>
            <a:endParaRPr lang="en-C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help/harm &amp; consequences,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prosocial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identity, </a:t>
            </a:r>
            <a:endParaRPr lang="en-C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recent studies – few look at empathy with qualitative approach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35C3B-AA4C-0B45-BF20-7EEA2534A808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93300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Participants: Age 14-18 </a:t>
            </a:r>
            <a:endParaRPr lang="en-C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- 65 Stories </a:t>
            </a:r>
            <a:endParaRPr lang="en-C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Empathy, non-empathy, </a:t>
            </a:r>
            <a:endParaRPr lang="en-C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“Tell me a time when you felt sad for someone? </a:t>
            </a:r>
            <a:endParaRPr lang="en-C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-Tell me a time when you didn’t feel sad for someone and felt you should have?”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35C3B-AA4C-0B45-BF20-7EEA2534A808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64298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What do you see in this story?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People deserved his empathy 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People know they’re doing the right thing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Looking to reaffirm they’re a good person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35C3B-AA4C-0B45-BF20-7EEA2534A808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29279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What do you see in this story?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justification</a:t>
            </a:r>
            <a:r>
              <a:rPr lang="en-US" baseline="0" dirty="0" smtClean="0"/>
              <a:t> for why they can feel this way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35C3B-AA4C-0B45-BF20-7EEA2534A808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92704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 Sad – mortality highest</a:t>
            </a:r>
            <a:endParaRPr lang="en-C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Non-sad – relationship highest</a:t>
            </a:r>
            <a:endParaRPr lang="en-C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no leisure narratives</a:t>
            </a:r>
            <a:endParaRPr lang="en-C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35C3B-AA4C-0B45-BF20-7EEA2534A808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87314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more tension present in non-sad stories </a:t>
            </a:r>
            <a:endParaRPr lang="en-C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suggests people may put aside differences to feel empathic</a:t>
            </a:r>
            <a:r>
              <a:rPr lang="en-CA" dirty="0" smtClean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35C3B-AA4C-0B45-BF20-7EEA2534A808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13326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57319"/>
            <a:ext cx="8915400" cy="877824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034553"/>
            <a:ext cx="8001000" cy="3823447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AA508-F0CD-46EA-95FB-26B559A0B5D9}" type="datetimeFigureOut">
              <a:rPr lang="en-US" smtClean="0"/>
              <a:t>2017-03-30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487987" y="2048256"/>
            <a:ext cx="3427413" cy="4206240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CA" dirty="0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2039112"/>
            <a:ext cx="4572000" cy="422452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70FAA508-F0CD-46EA-95FB-26B559A0B5D9}" type="datetimeFigureOut">
              <a:rPr lang="en-US" smtClean="0"/>
              <a:t>2017-03-30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AA508-F0CD-46EA-95FB-26B559A0B5D9}" type="datetimeFigureOut">
              <a:rPr lang="en-US" smtClean="0"/>
              <a:t>2017-03-30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CA" dirty="0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70FAA508-F0CD-46EA-95FB-26B559A0B5D9}" type="datetimeFigureOut">
              <a:rPr lang="en-US" smtClean="0"/>
              <a:t>2017-03-30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CA" dirty="0" smtClean="0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928616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CA" dirty="0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70FAA508-F0CD-46EA-95FB-26B559A0B5D9}" type="datetimeFigureOut">
              <a:rPr lang="en-US" smtClean="0"/>
              <a:t>2017-03-30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6601968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CA" dirty="0" smtClean="0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543800" y="1129553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CA" dirty="0" smtClean="0"/>
              <a:t>Drag picture to placeholder or click icon to add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543800" y="2629169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CA" dirty="0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AA508-F0CD-46EA-95FB-26B559A0B5D9}" type="datetimeFigureOut">
              <a:rPr lang="en-US" smtClean="0"/>
              <a:t>2017-03-30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87553" y="1129554"/>
            <a:ext cx="914400" cy="5533278"/>
          </a:xfrm>
        </p:spPr>
        <p:txBody>
          <a:bodyPr vert="eaVert" lIns="274320" tIns="685800" bIns="685800"/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7600" y="1734671"/>
            <a:ext cx="6426200" cy="4542304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AA508-F0CD-46EA-95FB-26B559A0B5D9}" type="datetimeFigureOut">
              <a:rPr lang="en-US" smtClean="0"/>
              <a:t>2017-03-30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AA508-F0CD-46EA-95FB-26B559A0B5D9}" type="datetimeFigureOut">
              <a:rPr lang="en-US" smtClean="0"/>
              <a:t>2017-03-30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025435"/>
            <a:ext cx="8915400" cy="914400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943600"/>
            <a:ext cx="8001000" cy="91440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91440" rIns="274320" bIns="91440" rtlCol="0" anchor="t" anchorCtr="0"/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AA508-F0CD-46EA-95FB-26B559A0B5D9}" type="datetimeFigureOut">
              <a:rPr lang="en-US" smtClean="0"/>
              <a:t>2017-03-30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38862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CA" dirty="0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00399"/>
            <a:ext cx="8915400" cy="2286000"/>
          </a:xfrm>
          <a:solidFill>
            <a:schemeClr val="tx2"/>
          </a:solidFill>
        </p:spPr>
        <p:txBody>
          <a:bodyPr vert="horz" lIns="1188720" tIns="45720" rIns="274320" bIns="45720" rtlCol="0" anchor="b" anchorCtr="0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5484607"/>
            <a:ext cx="8001000" cy="77724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ctr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AA508-F0CD-46EA-95FB-26B559A0B5D9}" type="datetimeFigureOut">
              <a:rPr lang="en-US" smtClean="0"/>
              <a:t>2017-03-30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2595563"/>
            <a:ext cx="3566160" cy="36814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7534" y="2595563"/>
            <a:ext cx="3566160" cy="36814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70FAA508-F0CD-46EA-95FB-26B559A0B5D9}" type="datetimeFigureOut">
              <a:rPr lang="en-US" smtClean="0"/>
              <a:t>2017-03-30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588" y="2017713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588" y="3065929"/>
            <a:ext cx="3566160" cy="321104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7534" y="2017713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7534" y="3065929"/>
            <a:ext cx="3566160" cy="321104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70FAA508-F0CD-46EA-95FB-26B559A0B5D9}" type="datetimeFigureOut">
              <a:rPr lang="en-US" smtClean="0"/>
              <a:t>2017-03-30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120588" y="188259"/>
            <a:ext cx="2895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AA508-F0CD-46EA-95FB-26B559A0B5D9}" type="datetimeFigureOut">
              <a:rPr lang="en-US" smtClean="0"/>
              <a:t>2017-03-30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AA508-F0CD-46EA-95FB-26B559A0B5D9}" type="datetimeFigureOut">
              <a:rPr lang="en-US" smtClean="0"/>
              <a:t>2017-03-30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7534" y="2590800"/>
            <a:ext cx="3566160" cy="3686175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2000"/>
            </a:lvl6pPr>
            <a:lvl7pPr marL="2055813" indent="-344488">
              <a:defRPr sz="2000"/>
            </a:lvl7pPr>
            <a:lvl8pPr marL="2055813" indent="-344488">
              <a:defRPr sz="2000"/>
            </a:lvl8pPr>
            <a:lvl9pPr marL="2055813" indent="-344488"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0952" y="2039111"/>
            <a:ext cx="3566160" cy="422452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70FAA508-F0CD-46EA-95FB-26B559A0B5D9}" type="datetimeFigureOut">
              <a:rPr lang="en-US" smtClean="0"/>
              <a:t>2017-03-30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123856"/>
            <a:ext cx="8913813" cy="914400"/>
          </a:xfrm>
          <a:prstGeom prst="rect">
            <a:avLst/>
          </a:prstGeo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4424" y="2595562"/>
            <a:ext cx="7610476" cy="36707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80094" y="1882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0FAA508-F0CD-46EA-95FB-26B559A0B5D9}" type="datetimeFigureOut">
              <a:rPr lang="en-US" smtClean="0"/>
              <a:t>2017-03-30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20588" y="188259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89894" y="6569075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A822907-8A9D-4F6B-98F6-913902AD56B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914400" y="0"/>
            <a:ext cx="7999413" cy="18288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914400" y="6675120"/>
            <a:ext cx="7999413" cy="18288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marL="0" indent="0" algn="l" defTabSz="914400" rtl="0" eaLnBrk="1" latinLnBrk="0" hangingPunct="1">
        <a:spcBef>
          <a:spcPct val="0"/>
        </a:spcBef>
        <a:buNone/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4" Type="http://schemas.openxmlformats.org/officeDocument/2006/relationships/chart" Target="../charts/chart6.xml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4" Type="http://schemas.openxmlformats.org/officeDocument/2006/relationships/chart" Target="../charts/chart8.xml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4" Type="http://schemas.openxmlformats.org/officeDocument/2006/relationships/chart" Target="../charts/chart10.xml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4" Type="http://schemas.openxmlformats.org/officeDocument/2006/relationships/chart" Target="../charts/chart12.xml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chart" Target="../charts/chart2.xml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4" Type="http://schemas.openxmlformats.org/officeDocument/2006/relationships/chart" Target="../charts/chart4.xml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642012"/>
            <a:ext cx="8915400" cy="3635883"/>
          </a:xfrm>
        </p:spPr>
        <p:txBody>
          <a:bodyPr lIns="288000">
            <a:normAutofit/>
          </a:bodyPr>
          <a:lstStyle/>
          <a:p>
            <a:r>
              <a:rPr lang="en-US" sz="3400" b="1" dirty="0"/>
              <a:t>“I see, I remember, I do, I understand.</a:t>
            </a:r>
            <a:r>
              <a:rPr lang="en-US" sz="3400" b="1" dirty="0" smtClean="0"/>
              <a:t>”</a:t>
            </a:r>
            <a:br>
              <a:rPr lang="en-US" sz="3400" b="1" dirty="0" smtClean="0"/>
            </a:br>
            <a:r>
              <a:rPr lang="en-US" dirty="0" smtClean="0"/>
              <a:t>	Narratives of Empathic and Non-	Empathic Experiences in 	Everyday Life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40610" y="4277895"/>
            <a:ext cx="8001000" cy="1360634"/>
          </a:xfrm>
        </p:spPr>
        <p:txBody>
          <a:bodyPr>
            <a:noAutofit/>
          </a:bodyPr>
          <a:lstStyle/>
          <a:p>
            <a:r>
              <a:rPr lang="en-US" sz="2400" dirty="0" smtClean="0"/>
              <a:t>Rachel Plowman</a:t>
            </a:r>
          </a:p>
          <a:p>
            <a:r>
              <a:rPr lang="en-US" sz="2400" dirty="0" smtClean="0"/>
              <a:t>Supervisor: Dr. Kendall Soucie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4979" y="4277895"/>
            <a:ext cx="2526631" cy="2526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463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92" y="533596"/>
            <a:ext cx="6378221" cy="9144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Relationship</a:t>
            </a:r>
            <a:endParaRPr lang="en-US" sz="40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96046109"/>
              </p:ext>
            </p:extLst>
          </p:nvPr>
        </p:nvGraphicFramePr>
        <p:xfrm>
          <a:off x="65791" y="2709332"/>
          <a:ext cx="5183541" cy="330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99727895"/>
              </p:ext>
            </p:extLst>
          </p:nvPr>
        </p:nvGraphicFramePr>
        <p:xfrm>
          <a:off x="4600222" y="2709332"/>
          <a:ext cx="4444999" cy="33161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612444" y="6381060"/>
            <a:ext cx="5531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 smtClean="0"/>
              <a:t>*Qualitative code created </a:t>
            </a:r>
            <a:r>
              <a:rPr lang="en-CA" dirty="0"/>
              <a:t>by </a:t>
            </a:r>
            <a:r>
              <a:rPr lang="en-CA" dirty="0" smtClean="0"/>
              <a:t>Rachel </a:t>
            </a:r>
            <a:r>
              <a:rPr lang="en-CA" dirty="0" err="1" smtClean="0"/>
              <a:t>Plowman</a:t>
            </a:r>
            <a:endParaRPr lang="en-CA" dirty="0"/>
          </a:p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924778" y="493889"/>
            <a:ext cx="4219221" cy="138499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CA" sz="2800" dirty="0" smtClean="0"/>
              <a:t>Parent/Sibling</a:t>
            </a:r>
          </a:p>
          <a:p>
            <a:pPr marL="457200" indent="-457200">
              <a:buFont typeface="Arial"/>
              <a:buChar char="•"/>
            </a:pPr>
            <a:r>
              <a:rPr lang="en-CA" sz="2800" dirty="0" smtClean="0"/>
              <a:t>Friend/Relative</a:t>
            </a:r>
          </a:p>
          <a:p>
            <a:pPr marL="457200" indent="-457200">
              <a:buFont typeface="Arial"/>
              <a:buChar char="•"/>
            </a:pPr>
            <a:r>
              <a:rPr lang="en-CA" sz="2800" dirty="0" smtClean="0"/>
              <a:t>Acquaintance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92" y="1447996"/>
            <a:ext cx="2236665" cy="1480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845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Perspective</a:t>
            </a:r>
            <a:endParaRPr lang="en-US" sz="40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33104108"/>
              </p:ext>
            </p:extLst>
          </p:nvPr>
        </p:nvGraphicFramePr>
        <p:xfrm>
          <a:off x="140758" y="2242785"/>
          <a:ext cx="5136797" cy="34298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43838684"/>
              </p:ext>
            </p:extLst>
          </p:nvPr>
        </p:nvGraphicFramePr>
        <p:xfrm>
          <a:off x="4454348" y="2298348"/>
          <a:ext cx="4590873" cy="34298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24778" y="493889"/>
            <a:ext cx="4219221" cy="138499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CA" sz="2800" dirty="0" smtClean="0"/>
              <a:t>None</a:t>
            </a:r>
          </a:p>
          <a:p>
            <a:pPr marL="457200" indent="-457200">
              <a:buFont typeface="Arial"/>
              <a:buChar char="•"/>
            </a:pPr>
            <a:r>
              <a:rPr lang="en-CA" sz="2800" dirty="0" smtClean="0"/>
              <a:t>Non-Parallel</a:t>
            </a:r>
          </a:p>
          <a:p>
            <a:pPr marL="457200" indent="-457200">
              <a:buFont typeface="Arial"/>
              <a:buChar char="•"/>
            </a:pPr>
            <a:r>
              <a:rPr lang="en-CA" sz="2800" dirty="0" smtClean="0"/>
              <a:t>Parallel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86702" y="6211669"/>
            <a:ext cx="24271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>
                <a:solidFill>
                  <a:srgbClr val="000000"/>
                </a:solidFill>
              </a:rPr>
              <a:t>(</a:t>
            </a:r>
            <a:r>
              <a:rPr lang="en-CA" dirty="0" err="1" smtClean="0">
                <a:solidFill>
                  <a:srgbClr val="000000"/>
                </a:solidFill>
              </a:rPr>
              <a:t>Soucie</a:t>
            </a:r>
            <a:r>
              <a:rPr lang="en-CA" dirty="0">
                <a:solidFill>
                  <a:srgbClr val="000000"/>
                </a:solidFill>
              </a:rPr>
              <a:t>, et al., </a:t>
            </a:r>
            <a:r>
              <a:rPr lang="en-CA" dirty="0" smtClean="0">
                <a:solidFill>
                  <a:srgbClr val="000000"/>
                </a:solidFill>
              </a:rPr>
              <a:t>2012)</a:t>
            </a:r>
            <a:r>
              <a:rPr lang="en-CA" dirty="0">
                <a:solidFill>
                  <a:srgbClr val="000000"/>
                </a:solidFill>
              </a:rPr>
              <a:t/>
            </a:r>
            <a:br>
              <a:rPr lang="en-CA" dirty="0">
                <a:solidFill>
                  <a:srgbClr val="000000"/>
                </a:solidFill>
              </a:rPr>
            </a:b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758" y="0"/>
            <a:ext cx="1693685" cy="1291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845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Blame</a:t>
            </a:r>
            <a:endParaRPr lang="en-US" sz="40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53327275"/>
              </p:ext>
            </p:extLst>
          </p:nvPr>
        </p:nvGraphicFramePr>
        <p:xfrm>
          <a:off x="140759" y="2595563"/>
          <a:ext cx="5235574" cy="34298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92869926"/>
              </p:ext>
            </p:extLst>
          </p:nvPr>
        </p:nvGraphicFramePr>
        <p:xfrm>
          <a:off x="4454348" y="2595563"/>
          <a:ext cx="4590873" cy="34298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612444" y="6381060"/>
            <a:ext cx="5531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 smtClean="0"/>
              <a:t>*Qualitative code created </a:t>
            </a:r>
            <a:r>
              <a:rPr lang="en-CA" dirty="0"/>
              <a:t>by </a:t>
            </a:r>
            <a:r>
              <a:rPr lang="en-CA" dirty="0" smtClean="0"/>
              <a:t>Rachel </a:t>
            </a:r>
            <a:r>
              <a:rPr lang="en-CA" dirty="0" err="1" smtClean="0"/>
              <a:t>Plowman</a:t>
            </a:r>
            <a:endParaRPr lang="en-CA" dirty="0"/>
          </a:p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924778" y="493889"/>
            <a:ext cx="4219221" cy="138499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CA" sz="2800" dirty="0" smtClean="0"/>
              <a:t>None</a:t>
            </a:r>
          </a:p>
          <a:p>
            <a:pPr marL="457200" indent="-457200">
              <a:buFont typeface="Arial"/>
              <a:buChar char="•"/>
            </a:pPr>
            <a:r>
              <a:rPr lang="en-CA" sz="2800" dirty="0" smtClean="0"/>
              <a:t>Moderate</a:t>
            </a:r>
          </a:p>
          <a:p>
            <a:pPr marL="457200" indent="-457200">
              <a:buFont typeface="Arial"/>
              <a:buChar char="•"/>
            </a:pPr>
            <a:r>
              <a:rPr lang="en-CA" sz="2800" dirty="0" smtClean="0"/>
              <a:t>Significant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b="19530"/>
          <a:stretch/>
        </p:blipFill>
        <p:spPr>
          <a:xfrm>
            <a:off x="2966891" y="492446"/>
            <a:ext cx="1487457" cy="2103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361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91444"/>
            <a:ext cx="8913813" cy="1346812"/>
          </a:xfrm>
        </p:spPr>
        <p:txBody>
          <a:bodyPr>
            <a:normAutofit/>
          </a:bodyPr>
          <a:lstStyle/>
          <a:p>
            <a:r>
              <a:rPr lang="en-US" sz="4000" dirty="0" smtClean="0"/>
              <a:t>Self-Event </a:t>
            </a:r>
            <a:br>
              <a:rPr lang="en-US" sz="4000" dirty="0" smtClean="0"/>
            </a:br>
            <a:r>
              <a:rPr lang="en-US" sz="4000" dirty="0" smtClean="0"/>
              <a:t>Connection</a:t>
            </a:r>
            <a:endParaRPr lang="en-US" sz="40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85517780"/>
              </p:ext>
            </p:extLst>
          </p:nvPr>
        </p:nvGraphicFramePr>
        <p:xfrm>
          <a:off x="140759" y="2876564"/>
          <a:ext cx="5306130" cy="34298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27262240"/>
              </p:ext>
            </p:extLst>
          </p:nvPr>
        </p:nvGraphicFramePr>
        <p:xfrm>
          <a:off x="4454348" y="2977443"/>
          <a:ext cx="4590873" cy="34298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Rectangle 2"/>
          <p:cNvSpPr/>
          <p:nvPr/>
        </p:nvSpPr>
        <p:spPr>
          <a:xfrm>
            <a:off x="5795840" y="6306445"/>
            <a:ext cx="31179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/>
              <a:t>(</a:t>
            </a:r>
            <a:r>
              <a:rPr lang="en-CA" dirty="0" err="1"/>
              <a:t>Pasupathi</a:t>
            </a:r>
            <a:r>
              <a:rPr lang="en-CA" dirty="0"/>
              <a:t> &amp; Weeks, 2011)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24778" y="0"/>
            <a:ext cx="4219221" cy="267765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CA" sz="2400" dirty="0" smtClean="0"/>
              <a:t>None</a:t>
            </a:r>
          </a:p>
          <a:p>
            <a:pPr marL="457200" indent="-457200">
              <a:buFont typeface="Arial"/>
              <a:buChar char="•"/>
            </a:pPr>
            <a:r>
              <a:rPr lang="en-CA" sz="2400" dirty="0" smtClean="0"/>
              <a:t>Stability </a:t>
            </a:r>
          </a:p>
          <a:p>
            <a:pPr marL="914400" lvl="1" indent="-457200">
              <a:buFont typeface="Arial"/>
              <a:buChar char="•"/>
            </a:pPr>
            <a:r>
              <a:rPr lang="en-CA" sz="2400" dirty="0" smtClean="0"/>
              <a:t>Illustrative</a:t>
            </a:r>
          </a:p>
          <a:p>
            <a:pPr marL="914400" lvl="1" indent="-457200">
              <a:buFont typeface="Arial"/>
              <a:buChar char="•"/>
            </a:pPr>
            <a:r>
              <a:rPr lang="en-CA" sz="2400" dirty="0" smtClean="0"/>
              <a:t>Explanatory</a:t>
            </a:r>
          </a:p>
          <a:p>
            <a:pPr marL="457200" indent="-457200">
              <a:buFont typeface="Arial"/>
              <a:buChar char="•"/>
            </a:pPr>
            <a:r>
              <a:rPr lang="en-CA" sz="2400" dirty="0" smtClean="0"/>
              <a:t>Change</a:t>
            </a:r>
          </a:p>
          <a:p>
            <a:pPr marL="914400" lvl="1" indent="-457200">
              <a:buFont typeface="Arial"/>
              <a:buChar char="•"/>
            </a:pPr>
            <a:r>
              <a:rPr lang="en-CA" sz="2400" dirty="0" smtClean="0"/>
              <a:t>Causal</a:t>
            </a:r>
          </a:p>
          <a:p>
            <a:pPr marL="914400" lvl="1" indent="-457200">
              <a:buFont typeface="Arial"/>
              <a:buChar char="•"/>
            </a:pPr>
            <a:r>
              <a:rPr lang="en-CA" sz="2400" dirty="0" smtClean="0"/>
              <a:t>Reveal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28394"/>
            <a:ext cx="2220532" cy="124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598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Hypotheses – Re-evaluated!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359" y="2105242"/>
            <a:ext cx="8486454" cy="4452483"/>
          </a:xfrm>
        </p:spPr>
        <p:txBody>
          <a:bodyPr>
            <a:normAutofit/>
          </a:bodyPr>
          <a:lstStyle/>
          <a:p>
            <a:r>
              <a:rPr lang="en-CA" sz="2200" dirty="0" smtClean="0"/>
              <a:t>Empathic stories </a:t>
            </a:r>
          </a:p>
          <a:p>
            <a:pPr lvl="1"/>
            <a:r>
              <a:rPr lang="en-CA" sz="2200" dirty="0"/>
              <a:t>Increased </a:t>
            </a:r>
            <a:r>
              <a:rPr lang="en-CA" sz="2200" dirty="0" smtClean="0"/>
              <a:t>relationship, mortality, &amp; </a:t>
            </a:r>
            <a:r>
              <a:rPr lang="en-CA" sz="2200" dirty="0"/>
              <a:t>tension </a:t>
            </a:r>
            <a:r>
              <a:rPr lang="en-CA" sz="2200" dirty="0" smtClean="0"/>
              <a:t>themes</a:t>
            </a:r>
          </a:p>
          <a:p>
            <a:pPr lvl="1"/>
            <a:r>
              <a:rPr lang="en-CA" sz="2200" dirty="0" smtClean="0"/>
              <a:t>Less blame</a:t>
            </a:r>
            <a:endParaRPr lang="en-CA" sz="2200" dirty="0"/>
          </a:p>
          <a:p>
            <a:pPr lvl="1"/>
            <a:r>
              <a:rPr lang="en-CA" sz="2200" dirty="0"/>
              <a:t>M</a:t>
            </a:r>
            <a:r>
              <a:rPr lang="en-CA" sz="2200" dirty="0" smtClean="0"/>
              <a:t>ore </a:t>
            </a:r>
            <a:r>
              <a:rPr lang="en-CA" sz="2200" dirty="0"/>
              <a:t>change engendering self-event </a:t>
            </a:r>
            <a:r>
              <a:rPr lang="en-CA" sz="2200" dirty="0" smtClean="0"/>
              <a:t>connections</a:t>
            </a:r>
            <a:endParaRPr lang="en-CA" sz="2200" dirty="0"/>
          </a:p>
          <a:p>
            <a:pPr lvl="1"/>
            <a:r>
              <a:rPr lang="en-CA" sz="2200" dirty="0"/>
              <a:t>I</a:t>
            </a:r>
            <a:r>
              <a:rPr lang="en-CA" sz="2200" dirty="0" smtClean="0"/>
              <a:t>ncreased </a:t>
            </a:r>
            <a:r>
              <a:rPr lang="en-CA" sz="2200" dirty="0"/>
              <a:t>parallel perspective-taking </a:t>
            </a:r>
            <a:endParaRPr lang="en-CA" sz="2200" dirty="0" smtClean="0"/>
          </a:p>
          <a:p>
            <a:pPr lvl="1"/>
            <a:r>
              <a:rPr lang="en-CA" sz="2200" dirty="0" smtClean="0"/>
              <a:t>Increased closeness* to protagonist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7555" y="4374444"/>
            <a:ext cx="2483556" cy="24835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359" y="2924640"/>
            <a:ext cx="479779" cy="4797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891" y="2475700"/>
            <a:ext cx="547718" cy="5477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359" y="3265924"/>
            <a:ext cx="479779" cy="4797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359" y="3646925"/>
            <a:ext cx="479779" cy="4797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359" y="4039214"/>
            <a:ext cx="479779" cy="479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226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Hypotheses – </a:t>
            </a:r>
            <a:r>
              <a:rPr lang="en-US" dirty="0" smtClean="0"/>
              <a:t>Re-evaluated</a:t>
            </a:r>
            <a:r>
              <a:rPr lang="en-US" dirty="0"/>
              <a:t>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187222"/>
            <a:ext cx="8343900" cy="4079107"/>
          </a:xfrm>
        </p:spPr>
        <p:txBody>
          <a:bodyPr>
            <a:normAutofit/>
          </a:bodyPr>
          <a:lstStyle/>
          <a:p>
            <a:r>
              <a:rPr lang="en-CA" sz="2200" dirty="0"/>
              <a:t>Non-Empathic stories </a:t>
            </a:r>
          </a:p>
          <a:p>
            <a:pPr lvl="1"/>
            <a:r>
              <a:rPr lang="en-CA" sz="2200" dirty="0"/>
              <a:t>Increased achievement, leisure &amp; few tension events </a:t>
            </a:r>
          </a:p>
          <a:p>
            <a:pPr lvl="1"/>
            <a:r>
              <a:rPr lang="en-CA" sz="2200" dirty="0"/>
              <a:t>Increased blame</a:t>
            </a:r>
          </a:p>
          <a:p>
            <a:pPr lvl="1"/>
            <a:r>
              <a:rPr lang="en-CA" sz="2200" dirty="0"/>
              <a:t>Increased stability maintaining self-event connections</a:t>
            </a:r>
          </a:p>
          <a:p>
            <a:pPr lvl="1"/>
            <a:r>
              <a:rPr lang="en-CA" sz="2200" dirty="0"/>
              <a:t>Decreased ability to take perspective of protagonist</a:t>
            </a:r>
          </a:p>
          <a:p>
            <a:pPr lvl="1"/>
            <a:r>
              <a:rPr lang="en-CA" sz="2200" dirty="0"/>
              <a:t>Decreased </a:t>
            </a:r>
            <a:r>
              <a:rPr lang="en-CA" sz="2200" dirty="0" smtClean="0"/>
              <a:t>closeness* </a:t>
            </a:r>
            <a:r>
              <a:rPr lang="en-CA" sz="2200" dirty="0"/>
              <a:t>to protagonist </a:t>
            </a:r>
          </a:p>
          <a:p>
            <a:endParaRPr lang="en-US" sz="2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7555" y="4374444"/>
            <a:ext cx="2483556" cy="24835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2885947"/>
            <a:ext cx="479779" cy="4797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061" y="2489811"/>
            <a:ext cx="547718" cy="5477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061" y="3250014"/>
            <a:ext cx="547718" cy="5477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3745746"/>
            <a:ext cx="479779" cy="4797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4134554"/>
            <a:ext cx="479779" cy="479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775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23333"/>
            <a:ext cx="8913813" cy="1157723"/>
          </a:xfrm>
        </p:spPr>
        <p:txBody>
          <a:bodyPr>
            <a:noAutofit/>
          </a:bodyPr>
          <a:lstStyle/>
          <a:p>
            <a:r>
              <a:rPr lang="en-US" dirty="0" smtClean="0"/>
              <a:t>Preliminary Themes: </a:t>
            </a:r>
            <a:br>
              <a:rPr lang="en-US" dirty="0" smtClean="0"/>
            </a:br>
            <a:r>
              <a:rPr lang="en-US" dirty="0"/>
              <a:t>	</a:t>
            </a:r>
            <a:r>
              <a:rPr lang="en-US" dirty="0" smtClean="0"/>
              <a:t>		Non Empathic Stories</a:t>
            </a:r>
            <a:endParaRPr lang="en-US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100292763"/>
              </p:ext>
            </p:extLst>
          </p:nvPr>
        </p:nvGraphicFramePr>
        <p:xfrm>
          <a:off x="550333" y="1693333"/>
          <a:ext cx="8085667" cy="49953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36058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319522"/>
            <a:ext cx="8913813" cy="914400"/>
          </a:xfrm>
        </p:spPr>
        <p:txBody>
          <a:bodyPr/>
          <a:lstStyle/>
          <a:p>
            <a:r>
              <a:rPr lang="en-US" dirty="0" smtClean="0"/>
              <a:t>Preliminary Themes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555" y="1219811"/>
            <a:ext cx="8716257" cy="5122333"/>
          </a:xfrm>
        </p:spPr>
        <p:txBody>
          <a:bodyPr>
            <a:normAutofit/>
          </a:bodyPr>
          <a:lstStyle/>
          <a:p>
            <a:r>
              <a:rPr lang="en-US" sz="1800" dirty="0" smtClean="0"/>
              <a:t>Sad Stories</a:t>
            </a:r>
          </a:p>
          <a:p>
            <a:pPr lvl="1"/>
            <a:r>
              <a:rPr lang="en-US" dirty="0" smtClean="0"/>
              <a:t>Less variation – huge focus on mortality incidents of people removed from the protagonist</a:t>
            </a:r>
          </a:p>
          <a:p>
            <a:r>
              <a:rPr lang="en-US" sz="1800" dirty="0" smtClean="0"/>
              <a:t>Age-Related Findings</a:t>
            </a:r>
          </a:p>
          <a:p>
            <a:pPr lvl="1"/>
            <a:r>
              <a:rPr lang="en-US" dirty="0" smtClean="0"/>
              <a:t>Younger participants less likely to take the perspective of individual, or develop self-event connection</a:t>
            </a:r>
          </a:p>
          <a:p>
            <a:pPr lvl="2"/>
            <a:r>
              <a:rPr lang="en-US" dirty="0" smtClean="0"/>
              <a:t>Less life experience or reflective thinking at younger age</a:t>
            </a:r>
          </a:p>
          <a:p>
            <a:r>
              <a:rPr lang="en-US" sz="1800" dirty="0" smtClean="0"/>
              <a:t>In the future…</a:t>
            </a:r>
          </a:p>
          <a:p>
            <a:pPr lvl="1"/>
            <a:r>
              <a:rPr lang="en-US" dirty="0" smtClean="0"/>
              <a:t>Replicate study with an older population for more diverse stories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368" y="4216056"/>
            <a:ext cx="8692444" cy="303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7667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Words of the wise…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106958"/>
            <a:ext cx="9144000" cy="395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atin typeface="Fourhand_trial"/>
                <a:cs typeface="Fourhand_trial"/>
              </a:rPr>
              <a:t>"Empathy is seeing with the eyes of another, listening with the ears of another, and feeling with the heart of another</a:t>
            </a:r>
            <a:r>
              <a:rPr lang="en-US" sz="5400" dirty="0" smtClean="0">
                <a:latin typeface="Sketch"/>
                <a:cs typeface="Sketch"/>
              </a:rPr>
              <a:t>.”</a:t>
            </a:r>
          </a:p>
          <a:p>
            <a:r>
              <a:rPr lang="en-US" sz="3500" dirty="0">
                <a:latin typeface="Channel"/>
                <a:cs typeface="Channel"/>
              </a:rPr>
              <a:t>		</a:t>
            </a:r>
            <a:r>
              <a:rPr lang="en-US" sz="3500" dirty="0" smtClean="0">
                <a:latin typeface="Channel"/>
                <a:cs typeface="Channel"/>
              </a:rPr>
              <a:t>					</a:t>
            </a:r>
            <a:r>
              <a:rPr lang="en-US" sz="3500" dirty="0" smtClean="0">
                <a:latin typeface="Baskerville Old Face"/>
                <a:cs typeface="Baskerville Old Face"/>
              </a:rPr>
              <a:t>- Alfred Adler</a:t>
            </a:r>
            <a:endParaRPr lang="en-US" sz="3500" dirty="0">
              <a:latin typeface="Baskerville Old Face"/>
              <a:cs typeface="Baskerville Old Face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 rot="19964745">
            <a:off x="1065047" y="3795890"/>
            <a:ext cx="244492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125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801" y="2421834"/>
            <a:ext cx="8913813" cy="914400"/>
          </a:xfrm>
        </p:spPr>
        <p:txBody>
          <a:bodyPr/>
          <a:lstStyle/>
          <a:p>
            <a:r>
              <a:rPr lang="en-US" dirty="0" smtClean="0"/>
              <a:t>Thanks for listening!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5722" y="2421834"/>
            <a:ext cx="2921000" cy="306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2137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Empathy?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9889" y="2723444"/>
            <a:ext cx="8485011" cy="1820334"/>
          </a:xfrm>
        </p:spPr>
        <p:txBody>
          <a:bodyPr/>
          <a:lstStyle/>
          <a:p>
            <a:r>
              <a:rPr lang="en-US" sz="2800" dirty="0"/>
              <a:t>Empathy is the ability and/or inclination to understand and vicariously experience another’s emotional state or </a:t>
            </a:r>
            <a:r>
              <a:rPr lang="en-US" sz="2800" dirty="0" smtClean="0"/>
              <a:t>condition.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4576" y="4162778"/>
            <a:ext cx="2529237" cy="2387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4111" y="41582"/>
            <a:ext cx="2117418" cy="2117418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164347" y="6327249"/>
            <a:ext cx="4979653" cy="530751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vert="horz" lIns="292608" tIns="91440" rIns="274320" bIns="9144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(Eisenberg, </a:t>
            </a:r>
            <a:r>
              <a:rPr lang="en-US" dirty="0" err="1" smtClean="0"/>
              <a:t>Spinrad</a:t>
            </a:r>
            <a:r>
              <a:rPr lang="en-US" dirty="0" smtClean="0"/>
              <a:t> &amp; </a:t>
            </a:r>
            <a:r>
              <a:rPr lang="en-US" dirty="0" err="1" smtClean="0"/>
              <a:t>Sadovsky</a:t>
            </a:r>
            <a:r>
              <a:rPr lang="en-US" dirty="0" smtClean="0"/>
              <a:t>, 2006)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0835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51629"/>
            <a:ext cx="8913813" cy="914400"/>
          </a:xfrm>
        </p:spPr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11640" y="1494512"/>
            <a:ext cx="8613260" cy="5363488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Eisenberg</a:t>
            </a:r>
            <a:r>
              <a:rPr lang="en-US" dirty="0"/>
              <a:t>, N., </a:t>
            </a:r>
            <a:r>
              <a:rPr lang="en-US" dirty="0" smtClean="0"/>
              <a:t>Spinrad</a:t>
            </a:r>
            <a:r>
              <a:rPr lang="en-US" dirty="0"/>
              <a:t>, T. L., Sadovsky, A. (2006). Empathy related responding in children. In M. Killen &amp; J. Smetana. (Eds), </a:t>
            </a:r>
            <a:r>
              <a:rPr lang="en-US" i="1" dirty="0"/>
              <a:t>Handbook of moral development, </a:t>
            </a:r>
            <a:r>
              <a:rPr lang="en-US" dirty="0"/>
              <a:t>(pp. 517-549). New Jersey, US: Lawrence Erlbaum Associates. </a:t>
            </a:r>
            <a:endParaRPr lang="en-US" dirty="0" smtClean="0"/>
          </a:p>
          <a:p>
            <a:r>
              <a:rPr lang="en-US" dirty="0" smtClean="0"/>
              <a:t>McAdams</a:t>
            </a:r>
            <a:r>
              <a:rPr lang="en-US" dirty="0"/>
              <a:t>, D. P. (2001). The psychology of life stories. </a:t>
            </a:r>
            <a:r>
              <a:rPr lang="en-US" i="1" dirty="0"/>
              <a:t>Review of General Psychology,</a:t>
            </a:r>
            <a:r>
              <a:rPr lang="en-US" dirty="0"/>
              <a:t> </a:t>
            </a:r>
            <a:r>
              <a:rPr lang="en-US" i="1" dirty="0"/>
              <a:t>5</a:t>
            </a:r>
            <a:r>
              <a:rPr lang="en-US" dirty="0"/>
              <a:t>(2), 100-122. doi:10.1037//1089-2680.5.2.100</a:t>
            </a:r>
            <a:endParaRPr lang="en-US" dirty="0" smtClean="0"/>
          </a:p>
          <a:p>
            <a:r>
              <a:rPr lang="en-US" dirty="0" smtClean="0"/>
              <a:t>McLean</a:t>
            </a:r>
            <a:r>
              <a:rPr lang="en-US" dirty="0"/>
              <a:t>, K. C. (2005). Late Adolescent Identity Development: Narrative Meaning Making and Memory Telling. </a:t>
            </a:r>
            <a:r>
              <a:rPr lang="en-US" i="1" dirty="0"/>
              <a:t>Developmental Psychology,</a:t>
            </a:r>
            <a:r>
              <a:rPr lang="en-US" dirty="0"/>
              <a:t> </a:t>
            </a:r>
            <a:r>
              <a:rPr lang="en-US" i="1" dirty="0"/>
              <a:t>41</a:t>
            </a:r>
            <a:r>
              <a:rPr lang="en-US" dirty="0"/>
              <a:t>(4), 683-691. doi:10.1037/0012-1649.41.4.683</a:t>
            </a:r>
            <a:endParaRPr lang="en-US" dirty="0" smtClean="0"/>
          </a:p>
          <a:p>
            <a:r>
              <a:rPr lang="en-US" dirty="0" smtClean="0"/>
              <a:t>Pasupathi</a:t>
            </a:r>
            <a:r>
              <a:rPr lang="en-US" dirty="0"/>
              <a:t>, M., &amp; Weeks, T. L. (2011). Integrating self and experience in narrative as a route to adolescent identity construction. </a:t>
            </a:r>
            <a:r>
              <a:rPr lang="en-US" i="1" dirty="0"/>
              <a:t>New Directions for Child and Adolescent Development,</a:t>
            </a:r>
            <a:r>
              <a:rPr lang="en-US" dirty="0"/>
              <a:t> </a:t>
            </a:r>
            <a:r>
              <a:rPr lang="en-US" i="1" dirty="0"/>
              <a:t>2011</a:t>
            </a:r>
            <a:r>
              <a:rPr lang="en-US" dirty="0"/>
              <a:t>(131), 31-43. doi:10.1002/cd.</a:t>
            </a:r>
            <a:r>
              <a:rPr lang="en-US" dirty="0" smtClean="0"/>
              <a:t>287</a:t>
            </a:r>
          </a:p>
          <a:p>
            <a:r>
              <a:rPr lang="en-US" dirty="0" smtClean="0"/>
              <a:t>Recchia</a:t>
            </a:r>
            <a:r>
              <a:rPr lang="en-US" dirty="0"/>
              <a:t>, H. E., </a:t>
            </a:r>
            <a:r>
              <a:rPr lang="en-US" dirty="0" smtClean="0"/>
              <a:t>Wainryb, </a:t>
            </a:r>
            <a:r>
              <a:rPr lang="en-US" dirty="0"/>
              <a:t>C., Bourne, S., &amp; Pasupathi, M. (2013). The construction of moral agency in mother–child conversations about helping and hurting across childhood and adolescence. </a:t>
            </a:r>
            <a:r>
              <a:rPr lang="en-US" i="1" dirty="0"/>
              <a:t>Developmental Psychology,</a:t>
            </a:r>
            <a:r>
              <a:rPr lang="en-US" dirty="0"/>
              <a:t> </a:t>
            </a:r>
            <a:r>
              <a:rPr lang="en-US" i="1" dirty="0"/>
              <a:t>50</a:t>
            </a:r>
            <a:r>
              <a:rPr lang="en-US" dirty="0"/>
              <a:t>(1), 34-44. doi:10.1037/a0033492</a:t>
            </a:r>
            <a:endParaRPr lang="en-US" dirty="0" smtClean="0"/>
          </a:p>
          <a:p>
            <a:r>
              <a:rPr lang="en-US" dirty="0"/>
              <a:t>Recchia, H. E., Wainryb, C., Bourne, S., &amp; Pasupathi, M. (2015, May/June). The construction of moral agency in mother–child conversations about helping and hurting across childhood and adolescence. </a:t>
            </a:r>
            <a:r>
              <a:rPr lang="en-US" i="1" dirty="0"/>
              <a:t>Developmental Psychology,</a:t>
            </a:r>
            <a:r>
              <a:rPr lang="en-US" dirty="0"/>
              <a:t> </a:t>
            </a:r>
            <a:r>
              <a:rPr lang="en-US" i="1" dirty="0"/>
              <a:t>50</a:t>
            </a:r>
            <a:r>
              <a:rPr lang="en-US" dirty="0"/>
              <a:t>(1), 34-44. doi:10.1037/a0033492</a:t>
            </a:r>
            <a:endParaRPr lang="en-US" dirty="0" smtClean="0"/>
          </a:p>
          <a:p>
            <a:r>
              <a:rPr lang="en-US" dirty="0" smtClean="0"/>
              <a:t>Recchia</a:t>
            </a:r>
            <a:r>
              <a:rPr lang="en-US" dirty="0"/>
              <a:t>, H., Wainryb, C., &amp; Pasupathi, M. (2013, July/August). “Two for Flinching”: Children's and Adolescents' Narrative Accounts of Harming Their Friends and Siblings. </a:t>
            </a:r>
            <a:r>
              <a:rPr lang="en-US" i="1" dirty="0"/>
              <a:t>Child Development,</a:t>
            </a:r>
            <a:r>
              <a:rPr lang="en-US" dirty="0"/>
              <a:t> </a:t>
            </a:r>
            <a:r>
              <a:rPr lang="en-US" i="1" dirty="0"/>
              <a:t>84</a:t>
            </a:r>
            <a:r>
              <a:rPr lang="en-US" dirty="0"/>
              <a:t>(4), 1459-1474. doi:10.1111/cdev.12059</a:t>
            </a:r>
            <a:endParaRPr lang="en-US" dirty="0" smtClean="0"/>
          </a:p>
          <a:p>
            <a:r>
              <a:rPr lang="en-US" dirty="0" smtClean="0"/>
              <a:t>Soucie</a:t>
            </a:r>
            <a:r>
              <a:rPr lang="en-US" dirty="0"/>
              <a:t>, K. M., Lawford, H., &amp; Pratt, M. W. (2012, April). Personal Stories of Empathy in Adolescence and Emerging Adulthood. </a:t>
            </a:r>
            <a:r>
              <a:rPr lang="en-US" i="1" dirty="0"/>
              <a:t>Merrill-Palmer Quarterly,</a:t>
            </a:r>
            <a:r>
              <a:rPr lang="en-US" dirty="0"/>
              <a:t> </a:t>
            </a:r>
            <a:r>
              <a:rPr lang="en-US" i="1" dirty="0"/>
              <a:t>58</a:t>
            </a:r>
            <a:r>
              <a:rPr lang="en-US" dirty="0"/>
              <a:t>(2), 141-158. doi:10.1353/mpq.</a:t>
            </a:r>
            <a:r>
              <a:rPr lang="en-US" dirty="0" smtClean="0"/>
              <a:t>2012.0010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8512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889" y="1123856"/>
            <a:ext cx="8918222" cy="914400"/>
          </a:xfrm>
        </p:spPr>
        <p:txBody>
          <a:bodyPr lIns="540000">
            <a:normAutofit/>
          </a:bodyPr>
          <a:lstStyle/>
          <a:p>
            <a:r>
              <a:rPr lang="en-US" dirty="0" smtClean="0"/>
              <a:t>Problems with Measuring Empathy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0444" y="2229556"/>
            <a:ext cx="8414456" cy="4036773"/>
          </a:xfrm>
        </p:spPr>
        <p:txBody>
          <a:bodyPr>
            <a:normAutofit/>
          </a:bodyPr>
          <a:lstStyle/>
          <a:p>
            <a:r>
              <a:rPr lang="en-US" dirty="0" smtClean="0"/>
              <a:t>Traditionally measured with experimental study approach</a:t>
            </a:r>
          </a:p>
          <a:p>
            <a:pPr lvl="1"/>
            <a:r>
              <a:rPr lang="en-US" dirty="0" smtClean="0"/>
              <a:t>Picture-Story Method – priming subject </a:t>
            </a:r>
          </a:p>
          <a:p>
            <a:pPr lvl="1"/>
            <a:r>
              <a:rPr lang="en-US" dirty="0" smtClean="0"/>
              <a:t>Questionnaires with Likert Scale</a:t>
            </a:r>
          </a:p>
          <a:p>
            <a:pPr lvl="2"/>
            <a:r>
              <a:rPr lang="en-US" dirty="0" smtClean="0"/>
              <a:t>E.g., “</a:t>
            </a:r>
            <a:r>
              <a:rPr lang="en-US" dirty="0"/>
              <a:t>I sometimes find it difficult to see things from the "other guy's" point of view. </a:t>
            </a:r>
          </a:p>
          <a:p>
            <a:r>
              <a:rPr lang="en-US" dirty="0" smtClean="0"/>
              <a:t>Quantitative is unrealistic!</a:t>
            </a:r>
          </a:p>
          <a:p>
            <a:pPr lvl="1"/>
            <a:r>
              <a:rPr lang="en-US" dirty="0"/>
              <a:t>Vulnerable experience can’t be quantified</a:t>
            </a:r>
          </a:p>
          <a:p>
            <a:pPr lvl="1"/>
            <a:r>
              <a:rPr lang="en-US" dirty="0"/>
              <a:t>Necessary to look deeper</a:t>
            </a:r>
          </a:p>
          <a:p>
            <a:r>
              <a:rPr lang="en-US" dirty="0" smtClean="0"/>
              <a:t>Qualitative is a better option!</a:t>
            </a:r>
          </a:p>
          <a:p>
            <a:pPr lvl="1"/>
            <a:r>
              <a:rPr lang="en-US" dirty="0" smtClean="0"/>
              <a:t>An adventure of exploration!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9188" y="215594"/>
            <a:ext cx="1795712" cy="11492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6214" y="4006116"/>
            <a:ext cx="2595675" cy="247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667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4526"/>
            <a:ext cx="8913813" cy="116305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Previous Research &amp;</a:t>
            </a:r>
            <a:br>
              <a:rPr lang="en-US" dirty="0" smtClean="0"/>
            </a:br>
            <a:r>
              <a:rPr lang="en-US" dirty="0"/>
              <a:t>	</a:t>
            </a:r>
            <a:r>
              <a:rPr lang="en-US" dirty="0" smtClean="0"/>
              <a:t>The Life Story Model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1251" y="2037346"/>
            <a:ext cx="2921000" cy="2921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231444" y="5208143"/>
            <a:ext cx="2677918" cy="1299327"/>
          </a:xfrm>
          <a:prstGeom prst="rect">
            <a:avLst/>
          </a:prstGeom>
          <a:solidFill>
            <a:schemeClr val="tx2"/>
          </a:solidFill>
        </p:spPr>
        <p:txBody>
          <a:bodyPr vert="horz" lIns="540000" tIns="45720" rIns="274320" bIns="45720" rtlCol="0" anchor="ctr">
            <a:normAutofit fontScale="25000" lnSpcReduction="20000"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/>
              <a:t>Dr. Monisha Pasupathi </a:t>
            </a:r>
            <a:endParaRPr lang="en-US" sz="9600" dirty="0" smtClean="0"/>
          </a:p>
          <a:p>
            <a:pPr algn="ctr"/>
            <a:r>
              <a:rPr lang="en-US" sz="6400" dirty="0" smtClean="0"/>
              <a:t>University </a:t>
            </a:r>
            <a:r>
              <a:rPr lang="en-US" sz="6400" dirty="0"/>
              <a:t>of Utah</a:t>
            </a:r>
            <a:r>
              <a:rPr lang="en-US" sz="7500" dirty="0" smtClean="0"/>
              <a:t/>
            </a:r>
            <a:br>
              <a:rPr lang="en-US" sz="7500" dirty="0" smtClean="0"/>
            </a:br>
            <a:r>
              <a:rPr lang="en-US" dirty="0" smtClean="0"/>
              <a:t>	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8886" r="11230"/>
          <a:stretch/>
        </p:blipFill>
        <p:spPr>
          <a:xfrm>
            <a:off x="6210373" y="2009654"/>
            <a:ext cx="2580107" cy="2948692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6108553" y="5208143"/>
            <a:ext cx="2681927" cy="1299327"/>
          </a:xfrm>
          <a:prstGeom prst="rect">
            <a:avLst/>
          </a:prstGeom>
          <a:solidFill>
            <a:schemeClr val="tx2"/>
          </a:solidFill>
        </p:spPr>
        <p:txBody>
          <a:bodyPr vert="horz" lIns="540000" tIns="45720" rIns="274320" bIns="45720" rtlCol="0" anchor="ctr">
            <a:normAutofit fontScale="47500" lnSpcReduction="20000"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/>
              <a:t>Dr. Holly Recchia</a:t>
            </a:r>
          </a:p>
          <a:p>
            <a:pPr algn="ctr"/>
            <a:r>
              <a:rPr lang="en-US" sz="4000" dirty="0" smtClean="0"/>
              <a:t>Concordia </a:t>
            </a:r>
            <a:r>
              <a:rPr lang="en-US" sz="4000" dirty="0"/>
              <a:t>University</a:t>
            </a:r>
            <a:r>
              <a:rPr lang="en-US" dirty="0" smtClean="0"/>
              <a:t>	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t="14816" b="8553"/>
          <a:stretch/>
        </p:blipFill>
        <p:spPr>
          <a:xfrm>
            <a:off x="330027" y="2009654"/>
            <a:ext cx="2668584" cy="3067457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320693" y="5208143"/>
            <a:ext cx="2677918" cy="1299327"/>
          </a:xfrm>
          <a:prstGeom prst="rect">
            <a:avLst/>
          </a:prstGeom>
          <a:solidFill>
            <a:schemeClr val="tx2"/>
          </a:solidFill>
        </p:spPr>
        <p:txBody>
          <a:bodyPr vert="horz" lIns="540000" tIns="45720" rIns="274320" bIns="45720" rtlCol="0" anchor="ctr">
            <a:normAutofit fontScale="25000" lnSpcReduction="20000"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/>
              <a:t>Dr. </a:t>
            </a:r>
            <a:r>
              <a:rPr lang="en-US" sz="9600" dirty="0" smtClean="0"/>
              <a:t>Dan McAdams</a:t>
            </a:r>
          </a:p>
          <a:p>
            <a:pPr algn="ctr"/>
            <a:r>
              <a:rPr lang="en-US" sz="6400" dirty="0" smtClean="0"/>
              <a:t>Northwestern University</a:t>
            </a:r>
            <a:r>
              <a:rPr lang="en-US" sz="7500" dirty="0" smtClean="0"/>
              <a:t/>
            </a:r>
            <a:br>
              <a:rPr lang="en-US" sz="7500" dirty="0" smtClean="0"/>
            </a:br>
            <a:r>
              <a:rPr lang="en-US" dirty="0" smtClean="0"/>
              <a:t>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9309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579" y="494632"/>
            <a:ext cx="8913813" cy="1797624"/>
          </a:xfrm>
        </p:spPr>
        <p:txBody>
          <a:bodyPr/>
          <a:lstStyle/>
          <a:p>
            <a:r>
              <a:rPr lang="en-US" dirty="0" smtClean="0"/>
              <a:t>  How did the idea emerge?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07348" y="6244163"/>
            <a:ext cx="3700044" cy="530751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2800" dirty="0" smtClean="0"/>
              <a:t>(Soucie, Lawford, &amp; Pratt, 2012)</a:t>
            </a:r>
          </a:p>
          <a:p>
            <a:endParaRPr lang="en-US" dirty="0"/>
          </a:p>
        </p:txBody>
      </p:sp>
      <p:pic>
        <p:nvPicPr>
          <p:cNvPr id="4" name="Picture 3" descr="Screen Shot 2016-10-14 at 5.40.4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200" y="2967300"/>
            <a:ext cx="7035800" cy="2476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084445">
            <a:off x="191278" y="586947"/>
            <a:ext cx="1330396" cy="16332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674" y="2967300"/>
            <a:ext cx="2148170" cy="2749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187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1" dirty="0" smtClean="0"/>
              <a:t>Empathic Story </a:t>
            </a:r>
            <a:r>
              <a:rPr lang="en-US" sz="2200" i="1" dirty="0" smtClean="0"/>
              <a:t>(Soucie, et al., 2012</a:t>
            </a:r>
            <a:r>
              <a:rPr lang="en-US" sz="2200" dirty="0" smtClean="0"/>
              <a:t>) </a:t>
            </a:r>
            <a:endParaRPr lang="en-US" sz="2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8019" y="2183146"/>
            <a:ext cx="8196881" cy="4083184"/>
          </a:xfrm>
        </p:spPr>
        <p:txBody>
          <a:bodyPr>
            <a:normAutofit/>
          </a:bodyPr>
          <a:lstStyle/>
          <a:p>
            <a:r>
              <a:rPr lang="en-US" dirty="0" smtClean="0"/>
              <a:t> “I </a:t>
            </a:r>
            <a:r>
              <a:rPr lang="en-US" dirty="0"/>
              <a:t>went to Jamaica, on </a:t>
            </a:r>
            <a:r>
              <a:rPr lang="en-US" dirty="0" smtClean="0"/>
              <a:t>a…</a:t>
            </a:r>
            <a:r>
              <a:rPr lang="en-US" dirty="0"/>
              <a:t> </a:t>
            </a:r>
            <a:r>
              <a:rPr lang="en-US" dirty="0" smtClean="0"/>
              <a:t>self</a:t>
            </a:r>
            <a:r>
              <a:rPr lang="en-US" dirty="0"/>
              <a:t>-help </a:t>
            </a:r>
            <a:r>
              <a:rPr lang="en-US" dirty="0" smtClean="0"/>
              <a:t>mission… some </a:t>
            </a:r>
            <a:r>
              <a:rPr lang="en-US" dirty="0"/>
              <a:t>days my teacher just wouldn’t show up </a:t>
            </a:r>
            <a:r>
              <a:rPr lang="en-US" dirty="0" smtClean="0"/>
              <a:t>[at] </a:t>
            </a:r>
            <a:r>
              <a:rPr lang="en-US" dirty="0"/>
              <a:t>school, so I had to take over the entire class </a:t>
            </a:r>
            <a:r>
              <a:rPr lang="en-US" dirty="0" smtClean="0"/>
              <a:t>… </a:t>
            </a:r>
            <a:r>
              <a:rPr lang="en-US" dirty="0"/>
              <a:t>some of the students that were at the back of the classroom, they weren’t the smartest </a:t>
            </a:r>
            <a:r>
              <a:rPr lang="en-US" dirty="0" smtClean="0"/>
              <a:t>ones … </a:t>
            </a:r>
            <a:r>
              <a:rPr lang="en-US" dirty="0"/>
              <a:t>they don’t get really any academic attention </a:t>
            </a:r>
            <a:r>
              <a:rPr lang="en-US" dirty="0" smtClean="0"/>
              <a:t>… I </a:t>
            </a:r>
            <a:r>
              <a:rPr lang="en-US" dirty="0"/>
              <a:t>felt sad the fact that, you know, even though these kids might want to get to the front because they </a:t>
            </a:r>
            <a:r>
              <a:rPr lang="en-US" dirty="0" smtClean="0"/>
              <a:t>… keep </a:t>
            </a:r>
            <a:r>
              <a:rPr lang="en-US" dirty="0"/>
              <a:t>getting pushed farther and farther back, they’ll never get up there, so</a:t>
            </a:r>
            <a:r>
              <a:rPr lang="en-US" dirty="0" smtClean="0"/>
              <a:t>.”</a:t>
            </a:r>
          </a:p>
          <a:p>
            <a:pPr lvl="1"/>
            <a:r>
              <a:rPr lang="en-US" dirty="0" smtClean="0"/>
              <a:t>(Participant #7, Male, 18 years of age)</a:t>
            </a:r>
            <a:endParaRPr lang="en-CA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574"/>
            <a:ext cx="1796774" cy="198568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479433" y="6266330"/>
            <a:ext cx="24343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(Soucie, et al., 2012)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9156" y="6266329"/>
            <a:ext cx="6142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 Narrative has been edited for length*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2623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595" y="887564"/>
            <a:ext cx="8913813" cy="914400"/>
          </a:xfrm>
        </p:spPr>
        <p:txBody>
          <a:bodyPr lIns="720000">
            <a:normAutofit/>
          </a:bodyPr>
          <a:lstStyle/>
          <a:p>
            <a:r>
              <a:rPr lang="en-US" dirty="0" smtClean="0"/>
              <a:t>Non-Empathic Story </a:t>
            </a:r>
            <a:r>
              <a:rPr lang="en-US" sz="2200" dirty="0" smtClean="0"/>
              <a:t>(Soucie, et al., 2012) </a:t>
            </a:r>
            <a:endParaRPr lang="en-US" sz="2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595" y="1801965"/>
            <a:ext cx="8913813" cy="4828974"/>
          </a:xfrm>
        </p:spPr>
        <p:txBody>
          <a:bodyPr>
            <a:normAutofit/>
          </a:bodyPr>
          <a:lstStyle/>
          <a:p>
            <a:r>
              <a:rPr lang="en-US" dirty="0" smtClean="0"/>
              <a:t>“…I </a:t>
            </a:r>
            <a:r>
              <a:rPr lang="en-US" dirty="0"/>
              <a:t>guess a month after I got back from Jamaica, </a:t>
            </a:r>
            <a:r>
              <a:rPr lang="en-US" dirty="0" smtClean="0"/>
              <a:t>… six </a:t>
            </a:r>
            <a:r>
              <a:rPr lang="en-US" dirty="0"/>
              <a:t>guys from my gradating class got expelled </a:t>
            </a:r>
            <a:r>
              <a:rPr lang="en-US" dirty="0" smtClean="0"/>
              <a:t>… </a:t>
            </a:r>
            <a:r>
              <a:rPr lang="en-US" dirty="0"/>
              <a:t>for hazing grade nine students </a:t>
            </a:r>
            <a:r>
              <a:rPr lang="en-US" dirty="0" smtClean="0"/>
              <a:t>… the hazing </a:t>
            </a:r>
            <a:r>
              <a:rPr lang="en-US" dirty="0"/>
              <a:t>wasn’t even that </a:t>
            </a:r>
            <a:r>
              <a:rPr lang="en-US" dirty="0" smtClean="0"/>
              <a:t>bad… I </a:t>
            </a:r>
            <a:r>
              <a:rPr lang="en-US" dirty="0"/>
              <a:t>just didn’t like the kids that were getting expelled </a:t>
            </a:r>
            <a:r>
              <a:rPr lang="en-US" dirty="0" smtClean="0"/>
              <a:t>… they </a:t>
            </a:r>
            <a:r>
              <a:rPr lang="en-US" dirty="0"/>
              <a:t>made this school announcement and some people were crying </a:t>
            </a:r>
            <a:r>
              <a:rPr lang="en-US" dirty="0" smtClean="0"/>
              <a:t>… like </a:t>
            </a:r>
            <a:r>
              <a:rPr lang="en-US" dirty="0"/>
              <a:t>me and some of my friends were just so happy because some of these kids were so cocky </a:t>
            </a:r>
            <a:r>
              <a:rPr lang="en-US" dirty="0" smtClean="0"/>
              <a:t>…annoying </a:t>
            </a:r>
            <a:r>
              <a:rPr lang="en-US" dirty="0"/>
              <a:t>and they were so arrogant and into </a:t>
            </a:r>
            <a:r>
              <a:rPr lang="en-US" dirty="0" smtClean="0"/>
              <a:t>themselves... They </a:t>
            </a:r>
            <a:r>
              <a:rPr lang="en-US" dirty="0"/>
              <a:t>were terrible people, I did not like them. </a:t>
            </a:r>
            <a:r>
              <a:rPr lang="en-US" dirty="0" smtClean="0"/>
              <a:t>They </a:t>
            </a:r>
            <a:r>
              <a:rPr lang="en-US" dirty="0"/>
              <a:t>both treated me like crap </a:t>
            </a:r>
            <a:r>
              <a:rPr lang="en-US" dirty="0" smtClean="0"/>
              <a:t>in </a:t>
            </a:r>
            <a:r>
              <a:rPr lang="en-US" dirty="0"/>
              <a:t>South Africa, they stole from </a:t>
            </a:r>
            <a:r>
              <a:rPr lang="en-US" dirty="0" smtClean="0"/>
              <a:t>me … </a:t>
            </a:r>
            <a:r>
              <a:rPr lang="en-US" dirty="0"/>
              <a:t>I guess at the time when everybody else was in a sense feeling sad for them, I just was happy they were </a:t>
            </a:r>
            <a:r>
              <a:rPr lang="en-US" dirty="0" smtClean="0"/>
              <a:t>gone.”</a:t>
            </a:r>
          </a:p>
          <a:p>
            <a:pPr lvl="1"/>
            <a:r>
              <a:rPr lang="en-US" dirty="0" smtClean="0"/>
              <a:t> (</a:t>
            </a:r>
            <a:r>
              <a:rPr lang="en-US" dirty="0"/>
              <a:t>Participant #7, Male, 18 years of age</a:t>
            </a:r>
            <a:r>
              <a:rPr lang="en-US" dirty="0" smtClean="0"/>
              <a:t>)</a:t>
            </a:r>
            <a:endParaRPr lang="en-CA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595" y="121288"/>
            <a:ext cx="1324254" cy="14634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9156" y="6266329"/>
            <a:ext cx="6142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 Narrative has been edited for length*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479433" y="6266330"/>
            <a:ext cx="24343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(Soucie, et al., 2012)</a:t>
            </a:r>
          </a:p>
        </p:txBody>
      </p:sp>
    </p:spTree>
    <p:extLst>
      <p:ext uri="{BB962C8B-B14F-4D97-AF65-F5344CB8AC3E}">
        <p14:creationId xmlns:p14="http://schemas.microsoft.com/office/powerpoint/2010/main" val="649403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409" y="324556"/>
            <a:ext cx="5661204" cy="1509887"/>
          </a:xfrm>
        </p:spPr>
        <p:txBody>
          <a:bodyPr>
            <a:normAutofit/>
          </a:bodyPr>
          <a:lstStyle/>
          <a:p>
            <a:pPr marL="342900" indent="-342900">
              <a:spcBef>
                <a:spcPts val="2000"/>
              </a:spcBef>
            </a:pPr>
            <a:r>
              <a:rPr lang="en-US" sz="4000" dirty="0" smtClean="0"/>
              <a:t>Predominant Theme</a:t>
            </a:r>
            <a:endParaRPr lang="en-US" sz="40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14318895"/>
              </p:ext>
            </p:extLst>
          </p:nvPr>
        </p:nvGraphicFramePr>
        <p:xfrm>
          <a:off x="592314" y="2595563"/>
          <a:ext cx="4925130" cy="34298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36204559"/>
              </p:ext>
            </p:extLst>
          </p:nvPr>
        </p:nvGraphicFramePr>
        <p:xfrm>
          <a:off x="4454348" y="2595563"/>
          <a:ext cx="4590873" cy="34298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792612" y="324556"/>
            <a:ext cx="3351388" cy="181588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CA" sz="2800" dirty="0" smtClean="0"/>
              <a:t>Relationship</a:t>
            </a:r>
          </a:p>
          <a:p>
            <a:pPr marL="457200" indent="-457200">
              <a:buFont typeface="Arial"/>
              <a:buChar char="•"/>
            </a:pPr>
            <a:r>
              <a:rPr lang="en-CA" sz="2800" dirty="0" smtClean="0"/>
              <a:t>Mortality</a:t>
            </a:r>
          </a:p>
          <a:p>
            <a:pPr marL="457200" indent="-457200">
              <a:buFont typeface="Arial"/>
              <a:buChar char="•"/>
            </a:pPr>
            <a:r>
              <a:rPr lang="en-CA" sz="2800" dirty="0" smtClean="0"/>
              <a:t>Achievement </a:t>
            </a:r>
          </a:p>
          <a:p>
            <a:pPr marL="457200" indent="-457200">
              <a:buFont typeface="Arial"/>
              <a:buChar char="•"/>
            </a:pPr>
            <a:r>
              <a:rPr lang="en-CA" sz="2800" dirty="0"/>
              <a:t>L</a:t>
            </a:r>
            <a:r>
              <a:rPr lang="en-CA" sz="2800" dirty="0" smtClean="0"/>
              <a:t>eisure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6547554" y="6211669"/>
            <a:ext cx="24976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>
                <a:solidFill>
                  <a:srgbClr val="000000"/>
                </a:solidFill>
              </a:rPr>
              <a:t>(</a:t>
            </a:r>
            <a:r>
              <a:rPr lang="en-CA" dirty="0" err="1" smtClean="0">
                <a:solidFill>
                  <a:srgbClr val="000000"/>
                </a:solidFill>
              </a:rPr>
              <a:t>Soucie</a:t>
            </a:r>
            <a:r>
              <a:rPr lang="en-CA" dirty="0">
                <a:solidFill>
                  <a:srgbClr val="000000"/>
                </a:solidFill>
              </a:rPr>
              <a:t>, et al., </a:t>
            </a:r>
            <a:r>
              <a:rPr lang="en-CA" dirty="0" smtClean="0">
                <a:solidFill>
                  <a:srgbClr val="000000"/>
                </a:solidFill>
              </a:rPr>
              <a:t>2012)</a:t>
            </a:r>
            <a:r>
              <a:rPr lang="en-CA" dirty="0">
                <a:solidFill>
                  <a:srgbClr val="000000"/>
                </a:solidFill>
              </a:rPr>
              <a:t/>
            </a:r>
            <a:br>
              <a:rPr lang="en-CA" dirty="0">
                <a:solidFill>
                  <a:srgbClr val="000000"/>
                </a:solidFill>
              </a:rPr>
            </a:b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5416" t="10796" r="6458" b="11149"/>
          <a:stretch/>
        </p:blipFill>
        <p:spPr>
          <a:xfrm flipH="1">
            <a:off x="0" y="1201721"/>
            <a:ext cx="1904921" cy="1265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257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444" y="533596"/>
            <a:ext cx="5609169" cy="9144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Tension</a:t>
            </a:r>
            <a:endParaRPr lang="en-US" sz="40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88184957"/>
              </p:ext>
            </p:extLst>
          </p:nvPr>
        </p:nvGraphicFramePr>
        <p:xfrm>
          <a:off x="65791" y="2709332"/>
          <a:ext cx="5254097" cy="330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27910165"/>
              </p:ext>
            </p:extLst>
          </p:nvPr>
        </p:nvGraphicFramePr>
        <p:xfrm>
          <a:off x="4600222" y="2709332"/>
          <a:ext cx="4444999" cy="33161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792612" y="493889"/>
            <a:ext cx="3351388" cy="95410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CA" sz="2800" dirty="0" smtClean="0"/>
              <a:t>Present</a:t>
            </a:r>
          </a:p>
          <a:p>
            <a:pPr marL="457200" indent="-457200">
              <a:buFont typeface="Arial"/>
              <a:buChar char="•"/>
            </a:pPr>
            <a:r>
              <a:rPr lang="en-CA" sz="2800" dirty="0" smtClean="0"/>
              <a:t>Absent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64110" y="6231339"/>
            <a:ext cx="25117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>
                <a:solidFill>
                  <a:srgbClr val="000000"/>
                </a:solidFill>
              </a:rPr>
              <a:t>(</a:t>
            </a:r>
            <a:r>
              <a:rPr lang="en-CA" dirty="0" err="1" smtClean="0">
                <a:solidFill>
                  <a:srgbClr val="000000"/>
                </a:solidFill>
              </a:rPr>
              <a:t>Soucie</a:t>
            </a:r>
            <a:r>
              <a:rPr lang="en-CA" dirty="0">
                <a:solidFill>
                  <a:srgbClr val="000000"/>
                </a:solidFill>
              </a:rPr>
              <a:t>, et al., </a:t>
            </a:r>
            <a:r>
              <a:rPr lang="en-CA" dirty="0" smtClean="0">
                <a:solidFill>
                  <a:srgbClr val="000000"/>
                </a:solidFill>
              </a:rPr>
              <a:t>2012)</a:t>
            </a:r>
            <a:r>
              <a:rPr lang="en-CA" dirty="0">
                <a:solidFill>
                  <a:srgbClr val="000000"/>
                </a:solidFill>
              </a:rPr>
              <a:t/>
            </a:r>
            <a:br>
              <a:rPr lang="en-CA" dirty="0">
                <a:solidFill>
                  <a:srgbClr val="000000"/>
                </a:solidFill>
              </a:rPr>
            </a:b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444" y="1447996"/>
            <a:ext cx="2583006" cy="135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4586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Perception">
  <a:themeElements>
    <a:clrScheme name="Perception">
      <a:dk1>
        <a:sysClr val="windowText" lastClr="000000"/>
      </a:dk1>
      <a:lt1>
        <a:sysClr val="window" lastClr="FFFFFF"/>
      </a:lt1>
      <a:dk2>
        <a:srgbClr val="333333"/>
      </a:dk2>
      <a:lt2>
        <a:srgbClr val="BBC0AC"/>
      </a:lt2>
      <a:accent1>
        <a:srgbClr val="A2C816"/>
      </a:accent1>
      <a:accent2>
        <a:srgbClr val="E07602"/>
      </a:accent2>
      <a:accent3>
        <a:srgbClr val="E4C402"/>
      </a:accent3>
      <a:accent4>
        <a:srgbClr val="7DC1EF"/>
      </a:accent4>
      <a:accent5>
        <a:srgbClr val="21449B"/>
      </a:accent5>
      <a:accent6>
        <a:srgbClr val="A2B170"/>
      </a:accent6>
      <a:hlink>
        <a:srgbClr val="8DA440"/>
      </a:hlink>
      <a:folHlink>
        <a:srgbClr val="4C4F3F"/>
      </a:folHlink>
    </a:clrScheme>
    <a:fontScheme name="Perception">
      <a:maj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Perception">
      <a:fillStyleLst>
        <a:solidFill>
          <a:schemeClr val="phClr"/>
        </a:solidFill>
        <a:solidFill>
          <a:schemeClr val="phClr">
            <a:shade val="90000"/>
          </a:schemeClr>
        </a:solidFill>
        <a:solidFill>
          <a:schemeClr val="phClr">
            <a:shade val="80000"/>
          </a:schemeClr>
        </a:soli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bliqueTopRight"/>
            <a:lightRig rig="threePt" dir="tl"/>
          </a:scene3d>
          <a:sp3d>
            <a:bevelT w="25400" h="25400"/>
          </a:sp3d>
        </a:effectStyle>
        <a:effectStyle>
          <a:effectLst/>
          <a:scene3d>
            <a:camera prst="perspectiveFront" fov="4200000"/>
            <a:lightRig rig="balanced" dir="tl">
              <a:rot lat="0" lon="0" rev="18600000"/>
            </a:lightRig>
          </a:scene3d>
          <a:sp3d prstMaterial="metal">
            <a:bevelT w="63500" h="50800" prst="angle"/>
          </a:sp3d>
        </a:effectStyle>
      </a:effectStyleLst>
      <a:bgFillStyleLst>
        <a:solidFill>
          <a:schemeClr val="phClr">
            <a:tint val="90000"/>
          </a:schemeClr>
        </a:solidFill>
        <a:solidFill>
          <a:schemeClr val="phClr">
            <a:tint val="50000"/>
          </a:schemeClr>
        </a:solidFill>
        <a:solidFill>
          <a:schemeClr val="phClr">
            <a:shade val="60000"/>
          </a:schemeClr>
        </a:soli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Perception">
    <a:dk1>
      <a:sysClr val="windowText" lastClr="000000"/>
    </a:dk1>
    <a:lt1>
      <a:sysClr val="window" lastClr="FFFFFF"/>
    </a:lt1>
    <a:dk2>
      <a:srgbClr val="333333"/>
    </a:dk2>
    <a:lt2>
      <a:srgbClr val="BBC0AC"/>
    </a:lt2>
    <a:accent1>
      <a:srgbClr val="A2C816"/>
    </a:accent1>
    <a:accent2>
      <a:srgbClr val="E07602"/>
    </a:accent2>
    <a:accent3>
      <a:srgbClr val="E4C402"/>
    </a:accent3>
    <a:accent4>
      <a:srgbClr val="7DC1EF"/>
    </a:accent4>
    <a:accent5>
      <a:srgbClr val="21449B"/>
    </a:accent5>
    <a:accent6>
      <a:srgbClr val="A2B170"/>
    </a:accent6>
    <a:hlink>
      <a:srgbClr val="8DA440"/>
    </a:hlink>
    <a:folHlink>
      <a:srgbClr val="4C4F3F"/>
    </a:folHlink>
  </a:clrScheme>
  <a:fontScheme name="Perception">
    <a:majorFont>
      <a:latin typeface="Century Gothic"/>
      <a:ea typeface=""/>
      <a:cs typeface=""/>
      <a:font script="Jpan" typeface="メイリオ"/>
      <a:font script="Hans" typeface="宋体"/>
      <a:font script="Hant" typeface="新細明體"/>
    </a:majorFont>
    <a:minorFont>
      <a:latin typeface="Century Gothic"/>
      <a:ea typeface=""/>
      <a:cs typeface=""/>
      <a:font script="Jpan" typeface="メイリオ"/>
      <a:font script="Hans" typeface="宋体"/>
      <a:font script="Hant" typeface="新細明體"/>
    </a:minorFont>
  </a:fontScheme>
  <a:fmtScheme name="Perception">
    <a:fillStyleLst>
      <a:solidFill>
        <a:schemeClr val="phClr"/>
      </a:solidFill>
      <a:solidFill>
        <a:schemeClr val="phClr">
          <a:shade val="90000"/>
        </a:schemeClr>
      </a:solidFill>
      <a:solidFill>
        <a:schemeClr val="phClr">
          <a:shade val="80000"/>
        </a:schemeClr>
      </a:solidFill>
    </a:fillStyleLst>
    <a:lnStyleLst>
      <a:ln w="12700" cap="flat" cmpd="sng" algn="ctr">
        <a:solidFill>
          <a:schemeClr val="phClr"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25400" cap="flat" cmpd="sng" algn="ctr">
        <a:solidFill>
          <a:schemeClr val="phClr">
            <a:alpha val="80000"/>
          </a:schemeClr>
        </a:solidFill>
        <a:prstDash val="solid"/>
      </a:ln>
    </a:lnStyleLst>
    <a:effectStyleLst>
      <a:effectStyle>
        <a:effectLst/>
      </a:effectStyle>
      <a:effectStyle>
        <a:effectLst/>
        <a:scene3d>
          <a:camera prst="obliqueTopRight"/>
          <a:lightRig rig="threePt" dir="tl"/>
        </a:scene3d>
        <a:sp3d>
          <a:bevelT w="25400" h="25400"/>
        </a:sp3d>
      </a:effectStyle>
      <a:effectStyle>
        <a:effectLst/>
        <a:scene3d>
          <a:camera prst="perspectiveFront" fov="4200000"/>
          <a:lightRig rig="balanced" dir="tl">
            <a:rot lat="0" lon="0" rev="18600000"/>
          </a:lightRig>
        </a:scene3d>
        <a:sp3d prstMaterial="metal">
          <a:bevelT w="63500" h="50800" prst="angle"/>
        </a:sp3d>
      </a:effectStyle>
    </a:effectStyleLst>
    <a:bgFillStyleLst>
      <a:solidFill>
        <a:schemeClr val="phClr">
          <a:tint val="90000"/>
        </a:schemeClr>
      </a:solidFill>
      <a:solidFill>
        <a:schemeClr val="phClr">
          <a:tint val="50000"/>
        </a:schemeClr>
      </a:solidFill>
      <a:solidFill>
        <a:schemeClr val="phClr">
          <a:shade val="60000"/>
        </a:schemeClr>
      </a:solidFill>
    </a:bgFillStyleLst>
  </a:fmtScheme>
</a:themeOverride>
</file>

<file path=ppt/theme/themeOverride2.xml><?xml version="1.0" encoding="utf-8"?>
<a:themeOverride xmlns:a="http://schemas.openxmlformats.org/drawingml/2006/main">
  <a:clrScheme name="Perception">
    <a:dk1>
      <a:sysClr val="windowText" lastClr="000000"/>
    </a:dk1>
    <a:lt1>
      <a:sysClr val="window" lastClr="FFFFFF"/>
    </a:lt1>
    <a:dk2>
      <a:srgbClr val="333333"/>
    </a:dk2>
    <a:lt2>
      <a:srgbClr val="BBC0AC"/>
    </a:lt2>
    <a:accent1>
      <a:srgbClr val="A2C816"/>
    </a:accent1>
    <a:accent2>
      <a:srgbClr val="E07602"/>
    </a:accent2>
    <a:accent3>
      <a:srgbClr val="E4C402"/>
    </a:accent3>
    <a:accent4>
      <a:srgbClr val="7DC1EF"/>
    </a:accent4>
    <a:accent5>
      <a:srgbClr val="21449B"/>
    </a:accent5>
    <a:accent6>
      <a:srgbClr val="A2B170"/>
    </a:accent6>
    <a:hlink>
      <a:srgbClr val="8DA440"/>
    </a:hlink>
    <a:folHlink>
      <a:srgbClr val="4C4F3F"/>
    </a:folHlink>
  </a:clrScheme>
  <a:fontScheme name="Perception">
    <a:majorFont>
      <a:latin typeface="Century Gothic"/>
      <a:ea typeface=""/>
      <a:cs typeface=""/>
      <a:font script="Jpan" typeface="メイリオ"/>
      <a:font script="Hans" typeface="宋体"/>
      <a:font script="Hant" typeface="新細明體"/>
    </a:majorFont>
    <a:minorFont>
      <a:latin typeface="Century Gothic"/>
      <a:ea typeface=""/>
      <a:cs typeface=""/>
      <a:font script="Jpan" typeface="メイリオ"/>
      <a:font script="Hans" typeface="宋体"/>
      <a:font script="Hant" typeface="新細明體"/>
    </a:minorFont>
  </a:fontScheme>
  <a:fmtScheme name="Perception">
    <a:fillStyleLst>
      <a:solidFill>
        <a:schemeClr val="phClr"/>
      </a:solidFill>
      <a:solidFill>
        <a:schemeClr val="phClr">
          <a:shade val="90000"/>
        </a:schemeClr>
      </a:solidFill>
      <a:solidFill>
        <a:schemeClr val="phClr">
          <a:shade val="80000"/>
        </a:schemeClr>
      </a:solidFill>
    </a:fillStyleLst>
    <a:lnStyleLst>
      <a:ln w="12700" cap="flat" cmpd="sng" algn="ctr">
        <a:solidFill>
          <a:schemeClr val="phClr"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25400" cap="flat" cmpd="sng" algn="ctr">
        <a:solidFill>
          <a:schemeClr val="phClr">
            <a:alpha val="80000"/>
          </a:schemeClr>
        </a:solidFill>
        <a:prstDash val="solid"/>
      </a:ln>
    </a:lnStyleLst>
    <a:effectStyleLst>
      <a:effectStyle>
        <a:effectLst/>
      </a:effectStyle>
      <a:effectStyle>
        <a:effectLst/>
        <a:scene3d>
          <a:camera prst="obliqueTopRight"/>
          <a:lightRig rig="threePt" dir="tl"/>
        </a:scene3d>
        <a:sp3d>
          <a:bevelT w="25400" h="25400"/>
        </a:sp3d>
      </a:effectStyle>
      <a:effectStyle>
        <a:effectLst/>
        <a:scene3d>
          <a:camera prst="perspectiveFront" fov="4200000"/>
          <a:lightRig rig="balanced" dir="tl">
            <a:rot lat="0" lon="0" rev="18600000"/>
          </a:lightRig>
        </a:scene3d>
        <a:sp3d prstMaterial="metal">
          <a:bevelT w="63500" h="50800" prst="angle"/>
        </a:sp3d>
      </a:effectStyle>
    </a:effectStyleLst>
    <a:bgFillStyleLst>
      <a:solidFill>
        <a:schemeClr val="phClr">
          <a:tint val="90000"/>
        </a:schemeClr>
      </a:solidFill>
      <a:solidFill>
        <a:schemeClr val="phClr">
          <a:tint val="50000"/>
        </a:schemeClr>
      </a:solidFill>
      <a:solidFill>
        <a:schemeClr val="phClr">
          <a:shade val="60000"/>
        </a:schemeClr>
      </a:solidFill>
    </a:bgFillStyleLst>
  </a:fmtScheme>
</a:themeOverride>
</file>

<file path=ppt/theme/themeOverride3.xml><?xml version="1.0" encoding="utf-8"?>
<a:themeOverride xmlns:a="http://schemas.openxmlformats.org/drawingml/2006/main">
  <a:clrScheme name="Perception">
    <a:dk1>
      <a:sysClr val="windowText" lastClr="000000"/>
    </a:dk1>
    <a:lt1>
      <a:sysClr val="window" lastClr="FFFFFF"/>
    </a:lt1>
    <a:dk2>
      <a:srgbClr val="333333"/>
    </a:dk2>
    <a:lt2>
      <a:srgbClr val="BBC0AC"/>
    </a:lt2>
    <a:accent1>
      <a:srgbClr val="A2C816"/>
    </a:accent1>
    <a:accent2>
      <a:srgbClr val="E07602"/>
    </a:accent2>
    <a:accent3>
      <a:srgbClr val="E4C402"/>
    </a:accent3>
    <a:accent4>
      <a:srgbClr val="7DC1EF"/>
    </a:accent4>
    <a:accent5>
      <a:srgbClr val="21449B"/>
    </a:accent5>
    <a:accent6>
      <a:srgbClr val="A2B170"/>
    </a:accent6>
    <a:hlink>
      <a:srgbClr val="8DA440"/>
    </a:hlink>
    <a:folHlink>
      <a:srgbClr val="4C4F3F"/>
    </a:folHlink>
  </a:clrScheme>
  <a:fontScheme name="Perception">
    <a:majorFont>
      <a:latin typeface="Century Gothic"/>
      <a:ea typeface=""/>
      <a:cs typeface=""/>
      <a:font script="Jpan" typeface="メイリオ"/>
      <a:font script="Hans" typeface="宋体"/>
      <a:font script="Hant" typeface="新細明體"/>
    </a:majorFont>
    <a:minorFont>
      <a:latin typeface="Century Gothic"/>
      <a:ea typeface=""/>
      <a:cs typeface=""/>
      <a:font script="Jpan" typeface="メイリオ"/>
      <a:font script="Hans" typeface="宋体"/>
      <a:font script="Hant" typeface="新細明體"/>
    </a:minorFont>
  </a:fontScheme>
  <a:fmtScheme name="Perception">
    <a:fillStyleLst>
      <a:solidFill>
        <a:schemeClr val="phClr"/>
      </a:solidFill>
      <a:solidFill>
        <a:schemeClr val="phClr">
          <a:shade val="90000"/>
        </a:schemeClr>
      </a:solidFill>
      <a:solidFill>
        <a:schemeClr val="phClr">
          <a:shade val="80000"/>
        </a:schemeClr>
      </a:solidFill>
    </a:fillStyleLst>
    <a:lnStyleLst>
      <a:ln w="12700" cap="flat" cmpd="sng" algn="ctr">
        <a:solidFill>
          <a:schemeClr val="phClr"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25400" cap="flat" cmpd="sng" algn="ctr">
        <a:solidFill>
          <a:schemeClr val="phClr">
            <a:alpha val="80000"/>
          </a:schemeClr>
        </a:solidFill>
        <a:prstDash val="solid"/>
      </a:ln>
    </a:lnStyleLst>
    <a:effectStyleLst>
      <a:effectStyle>
        <a:effectLst/>
      </a:effectStyle>
      <a:effectStyle>
        <a:effectLst/>
        <a:scene3d>
          <a:camera prst="obliqueTopRight"/>
          <a:lightRig rig="threePt" dir="tl"/>
        </a:scene3d>
        <a:sp3d>
          <a:bevelT w="25400" h="25400"/>
        </a:sp3d>
      </a:effectStyle>
      <a:effectStyle>
        <a:effectLst/>
        <a:scene3d>
          <a:camera prst="perspectiveFront" fov="4200000"/>
          <a:lightRig rig="balanced" dir="tl">
            <a:rot lat="0" lon="0" rev="18600000"/>
          </a:lightRig>
        </a:scene3d>
        <a:sp3d prstMaterial="metal">
          <a:bevelT w="63500" h="50800" prst="angle"/>
        </a:sp3d>
      </a:effectStyle>
    </a:effectStyleLst>
    <a:bgFillStyleLst>
      <a:solidFill>
        <a:schemeClr val="phClr">
          <a:tint val="90000"/>
        </a:schemeClr>
      </a:solidFill>
      <a:solidFill>
        <a:schemeClr val="phClr">
          <a:tint val="50000"/>
        </a:schemeClr>
      </a:solidFill>
      <a:solidFill>
        <a:schemeClr val="phClr">
          <a:shade val="60000"/>
        </a:schemeClr>
      </a:solidFill>
    </a:bgFillStyleLst>
  </a:fmtScheme>
</a:themeOverride>
</file>

<file path=ppt/theme/themeOverride4.xml><?xml version="1.0" encoding="utf-8"?>
<a:themeOverride xmlns:a="http://schemas.openxmlformats.org/drawingml/2006/main">
  <a:clrScheme name="Perception">
    <a:dk1>
      <a:sysClr val="windowText" lastClr="000000"/>
    </a:dk1>
    <a:lt1>
      <a:sysClr val="window" lastClr="FFFFFF"/>
    </a:lt1>
    <a:dk2>
      <a:srgbClr val="333333"/>
    </a:dk2>
    <a:lt2>
      <a:srgbClr val="BBC0AC"/>
    </a:lt2>
    <a:accent1>
      <a:srgbClr val="A2C816"/>
    </a:accent1>
    <a:accent2>
      <a:srgbClr val="E07602"/>
    </a:accent2>
    <a:accent3>
      <a:srgbClr val="E4C402"/>
    </a:accent3>
    <a:accent4>
      <a:srgbClr val="7DC1EF"/>
    </a:accent4>
    <a:accent5>
      <a:srgbClr val="21449B"/>
    </a:accent5>
    <a:accent6>
      <a:srgbClr val="A2B170"/>
    </a:accent6>
    <a:hlink>
      <a:srgbClr val="8DA440"/>
    </a:hlink>
    <a:folHlink>
      <a:srgbClr val="4C4F3F"/>
    </a:folHlink>
  </a:clrScheme>
  <a:fontScheme name="Perception">
    <a:majorFont>
      <a:latin typeface="Century Gothic"/>
      <a:ea typeface=""/>
      <a:cs typeface=""/>
      <a:font script="Jpan" typeface="メイリオ"/>
      <a:font script="Hans" typeface="宋体"/>
      <a:font script="Hant" typeface="新細明體"/>
    </a:majorFont>
    <a:minorFont>
      <a:latin typeface="Century Gothic"/>
      <a:ea typeface=""/>
      <a:cs typeface=""/>
      <a:font script="Jpan" typeface="メイリオ"/>
      <a:font script="Hans" typeface="宋体"/>
      <a:font script="Hant" typeface="新細明體"/>
    </a:minorFont>
  </a:fontScheme>
  <a:fmtScheme name="Perception">
    <a:fillStyleLst>
      <a:solidFill>
        <a:schemeClr val="phClr"/>
      </a:solidFill>
      <a:solidFill>
        <a:schemeClr val="phClr">
          <a:shade val="90000"/>
        </a:schemeClr>
      </a:solidFill>
      <a:solidFill>
        <a:schemeClr val="phClr">
          <a:shade val="80000"/>
        </a:schemeClr>
      </a:solidFill>
    </a:fillStyleLst>
    <a:lnStyleLst>
      <a:ln w="12700" cap="flat" cmpd="sng" algn="ctr">
        <a:solidFill>
          <a:schemeClr val="phClr"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25400" cap="flat" cmpd="sng" algn="ctr">
        <a:solidFill>
          <a:schemeClr val="phClr">
            <a:alpha val="80000"/>
          </a:schemeClr>
        </a:solidFill>
        <a:prstDash val="solid"/>
      </a:ln>
    </a:lnStyleLst>
    <a:effectStyleLst>
      <a:effectStyle>
        <a:effectLst/>
      </a:effectStyle>
      <a:effectStyle>
        <a:effectLst/>
        <a:scene3d>
          <a:camera prst="obliqueTopRight"/>
          <a:lightRig rig="threePt" dir="tl"/>
        </a:scene3d>
        <a:sp3d>
          <a:bevelT w="25400" h="25400"/>
        </a:sp3d>
      </a:effectStyle>
      <a:effectStyle>
        <a:effectLst/>
        <a:scene3d>
          <a:camera prst="perspectiveFront" fov="4200000"/>
          <a:lightRig rig="balanced" dir="tl">
            <a:rot lat="0" lon="0" rev="18600000"/>
          </a:lightRig>
        </a:scene3d>
        <a:sp3d prstMaterial="metal">
          <a:bevelT w="63500" h="50800" prst="angle"/>
        </a:sp3d>
      </a:effectStyle>
    </a:effectStyleLst>
    <a:bgFillStyleLst>
      <a:solidFill>
        <a:schemeClr val="phClr">
          <a:tint val="90000"/>
        </a:schemeClr>
      </a:solidFill>
      <a:solidFill>
        <a:schemeClr val="phClr">
          <a:tint val="50000"/>
        </a:schemeClr>
      </a:solidFill>
      <a:solidFill>
        <a:schemeClr val="phClr">
          <a:shade val="60000"/>
        </a:schemeClr>
      </a:soli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Perception.thmx</Template>
  <TotalTime>9582</TotalTime>
  <Words>1723</Words>
  <Application>Microsoft Macintosh PowerPoint</Application>
  <PresentationFormat>On-screen Show (4:3)</PresentationFormat>
  <Paragraphs>185</Paragraphs>
  <Slides>20</Slides>
  <Notes>18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Perception</vt:lpstr>
      <vt:lpstr>“I see, I remember, I do, I understand.”  Narratives of Empathic and Non- Empathic Experiences in  Everyday Life</vt:lpstr>
      <vt:lpstr>What is Empathy?</vt:lpstr>
      <vt:lpstr>Problems with Measuring Empathy</vt:lpstr>
      <vt:lpstr>Previous Research &amp;  The Life Story Model</vt:lpstr>
      <vt:lpstr>  How did the idea emerge?</vt:lpstr>
      <vt:lpstr>Empathic Story (Soucie, et al., 2012) </vt:lpstr>
      <vt:lpstr>Non-Empathic Story (Soucie, et al., 2012) </vt:lpstr>
      <vt:lpstr>Predominant Theme</vt:lpstr>
      <vt:lpstr>Tension</vt:lpstr>
      <vt:lpstr>Relationship</vt:lpstr>
      <vt:lpstr>Perspective</vt:lpstr>
      <vt:lpstr>Blame</vt:lpstr>
      <vt:lpstr>Self-Event  Connection</vt:lpstr>
      <vt:lpstr>Hypotheses – Re-evaluated!</vt:lpstr>
      <vt:lpstr>Hypotheses – Re-evaluated!</vt:lpstr>
      <vt:lpstr>Preliminary Themes:     Non Empathic Stories</vt:lpstr>
      <vt:lpstr>Preliminary Themes</vt:lpstr>
      <vt:lpstr>Words of the wise…</vt:lpstr>
      <vt:lpstr>Thanks for listening!</vt:lpstr>
      <vt:lpstr>References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Plowman</dc:creator>
  <cp:lastModifiedBy>Rachel Plowman</cp:lastModifiedBy>
  <cp:revision>389</cp:revision>
  <dcterms:created xsi:type="dcterms:W3CDTF">2016-10-11T18:37:47Z</dcterms:created>
  <dcterms:modified xsi:type="dcterms:W3CDTF">2017-03-31T04:39:25Z</dcterms:modified>
</cp:coreProperties>
</file>